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a:xfrm>
            <a:off x="5332412" y="5883275"/>
            <a:ext cx="4324044" cy="365125"/>
          </a:xfrm>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2283599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4A067B-D64D-4105-B6D9-64A8EFA99C85}" type="datetimeFigureOut">
              <a:rPr lang="en-ID" smtClean="0"/>
              <a:t>31/10/2022</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833341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26208689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4355846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20286908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1899341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652862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699896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416909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a:xfrm>
            <a:off x="10951856" y="5867131"/>
            <a:ext cx="551167" cy="365125"/>
          </a:xfrm>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467135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F4A067B-D64D-4105-B6D9-64A8EFA99C85}" type="datetimeFigureOut">
              <a:rPr lang="en-ID" smtClean="0"/>
              <a:t>31/10/2022</a:t>
            </a:fld>
            <a:endParaRPr lang="en-ID"/>
          </a:p>
        </p:txBody>
      </p:sp>
      <p:sp>
        <p:nvSpPr>
          <p:cNvPr id="5" name="Footer Placeholder 4"/>
          <p:cNvSpPr>
            <a:spLocks noGrp="1"/>
          </p:cNvSpPr>
          <p:nvPr>
            <p:ph type="ftr" sz="quarter" idx="11"/>
          </p:nvPr>
        </p:nvSpPr>
        <p:spPr/>
        <p:txBody>
          <a:bodyPr/>
          <a:lstStyle/>
          <a:p>
            <a:endParaRPr lang="en-ID"/>
          </a:p>
        </p:txBody>
      </p:sp>
      <p:sp>
        <p:nvSpPr>
          <p:cNvPr id="6" name="Slide Number Placeholder 5"/>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0025873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F4A067B-D64D-4105-B6D9-64A8EFA99C85}" type="datetimeFigureOut">
              <a:rPr lang="en-ID" smtClean="0"/>
              <a:t>31/10/2022</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5273204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F4A067B-D64D-4105-B6D9-64A8EFA99C85}" type="datetimeFigureOut">
              <a:rPr lang="en-ID" smtClean="0"/>
              <a:t>31/10/2022</a:t>
            </a:fld>
            <a:endParaRPr lang="en-ID"/>
          </a:p>
        </p:txBody>
      </p:sp>
      <p:sp>
        <p:nvSpPr>
          <p:cNvPr id="8" name="Footer Placeholder 7"/>
          <p:cNvSpPr>
            <a:spLocks noGrp="1"/>
          </p:cNvSpPr>
          <p:nvPr>
            <p:ph type="ftr" sz="quarter" idx="11"/>
          </p:nvPr>
        </p:nvSpPr>
        <p:spPr/>
        <p:txBody>
          <a:bodyPr/>
          <a:lstStyle/>
          <a:p>
            <a:endParaRPr lang="en-ID"/>
          </a:p>
        </p:txBody>
      </p:sp>
      <p:sp>
        <p:nvSpPr>
          <p:cNvPr id="9" name="Slide Number Placeholder 8"/>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811844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4A067B-D64D-4105-B6D9-64A8EFA99C85}" type="datetimeFigureOut">
              <a:rPr lang="en-ID" smtClean="0"/>
              <a:t>31/10/2022</a:t>
            </a:fld>
            <a:endParaRPr lang="en-ID"/>
          </a:p>
        </p:txBody>
      </p:sp>
      <p:sp>
        <p:nvSpPr>
          <p:cNvPr id="4" name="Footer Placeholder 3"/>
          <p:cNvSpPr>
            <a:spLocks noGrp="1"/>
          </p:cNvSpPr>
          <p:nvPr>
            <p:ph type="ftr" sz="quarter" idx="11"/>
          </p:nvPr>
        </p:nvSpPr>
        <p:spPr/>
        <p:txBody>
          <a:bodyPr/>
          <a:lstStyle/>
          <a:p>
            <a:endParaRPr lang="en-ID"/>
          </a:p>
        </p:txBody>
      </p:sp>
      <p:sp>
        <p:nvSpPr>
          <p:cNvPr id="5" name="Slide Number Placeholder 4"/>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419566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4A067B-D64D-4105-B6D9-64A8EFA99C85}" type="datetimeFigureOut">
              <a:rPr lang="en-ID" smtClean="0"/>
              <a:t>31/10/2022</a:t>
            </a:fld>
            <a:endParaRPr lang="en-ID"/>
          </a:p>
        </p:txBody>
      </p:sp>
      <p:sp>
        <p:nvSpPr>
          <p:cNvPr id="3" name="Footer Placeholder 2"/>
          <p:cNvSpPr>
            <a:spLocks noGrp="1"/>
          </p:cNvSpPr>
          <p:nvPr>
            <p:ph type="ftr" sz="quarter" idx="11"/>
          </p:nvPr>
        </p:nvSpPr>
        <p:spPr/>
        <p:txBody>
          <a:bodyPr/>
          <a:lstStyle/>
          <a:p>
            <a:endParaRPr lang="en-ID"/>
          </a:p>
        </p:txBody>
      </p:sp>
      <p:sp>
        <p:nvSpPr>
          <p:cNvPr id="4" name="Slide Number Placeholder 3"/>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41988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4A067B-D64D-4105-B6D9-64A8EFA99C85}" type="datetimeFigureOut">
              <a:rPr lang="en-ID" smtClean="0"/>
              <a:t>31/10/2022</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38394283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F4A067B-D64D-4105-B6D9-64A8EFA99C85}" type="datetimeFigureOut">
              <a:rPr lang="en-ID" smtClean="0"/>
              <a:t>31/10/2022</a:t>
            </a:fld>
            <a:endParaRPr lang="en-ID"/>
          </a:p>
        </p:txBody>
      </p:sp>
      <p:sp>
        <p:nvSpPr>
          <p:cNvPr id="6" name="Footer Placeholder 5"/>
          <p:cNvSpPr>
            <a:spLocks noGrp="1"/>
          </p:cNvSpPr>
          <p:nvPr>
            <p:ph type="ftr" sz="quarter" idx="11"/>
          </p:nvPr>
        </p:nvSpPr>
        <p:spPr/>
        <p:txBody>
          <a:bodyPr/>
          <a:lstStyle/>
          <a:p>
            <a:endParaRPr lang="en-ID"/>
          </a:p>
        </p:txBody>
      </p:sp>
      <p:sp>
        <p:nvSpPr>
          <p:cNvPr id="7" name="Slide Number Placeholder 6"/>
          <p:cNvSpPr>
            <a:spLocks noGrp="1"/>
          </p:cNvSpPr>
          <p:nvPr>
            <p:ph type="sldNum" sz="quarter" idx="12"/>
          </p:nvPr>
        </p:nvSpPr>
        <p:spPr/>
        <p:txBody>
          <a:bodyPr/>
          <a:lstStyle/>
          <a:p>
            <a:fld id="{FA18C827-A218-4045-A580-FD33B3000188}" type="slidenum">
              <a:rPr lang="en-ID" smtClean="0"/>
              <a:t>‹#›</a:t>
            </a:fld>
            <a:endParaRPr lang="en-ID"/>
          </a:p>
        </p:txBody>
      </p:sp>
    </p:spTree>
    <p:extLst>
      <p:ext uri="{BB962C8B-B14F-4D97-AF65-F5344CB8AC3E}">
        <p14:creationId xmlns:p14="http://schemas.microsoft.com/office/powerpoint/2010/main" val="2248992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F4A067B-D64D-4105-B6D9-64A8EFA99C85}" type="datetimeFigureOut">
              <a:rPr lang="en-ID" smtClean="0"/>
              <a:t>31/10/2022</a:t>
            </a:fld>
            <a:endParaRPr lang="en-ID"/>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D"/>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A18C827-A218-4045-A580-FD33B3000188}" type="slidenum">
              <a:rPr lang="en-ID" smtClean="0"/>
              <a:t>‹#›</a:t>
            </a:fld>
            <a:endParaRPr lang="en-ID"/>
          </a:p>
        </p:txBody>
      </p:sp>
    </p:spTree>
    <p:extLst>
      <p:ext uri="{BB962C8B-B14F-4D97-AF65-F5344CB8AC3E}">
        <p14:creationId xmlns:p14="http://schemas.microsoft.com/office/powerpoint/2010/main" val="34223477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arsitur.com/2017/10/penerapan-ergonomi-dalam-perancangan.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F3FA1-3119-9F04-3D30-0064FB1234E4}"/>
              </a:ext>
            </a:extLst>
          </p:cNvPr>
          <p:cNvSpPr>
            <a:spLocks noGrp="1"/>
          </p:cNvSpPr>
          <p:nvPr>
            <p:ph type="ctrTitle"/>
          </p:nvPr>
        </p:nvSpPr>
        <p:spPr/>
        <p:txBody>
          <a:bodyPr>
            <a:noAutofit/>
          </a:bodyPr>
          <a:lstStyle/>
          <a:p>
            <a:r>
              <a:rPr lang="en-ID" dirty="0">
                <a:effectLst/>
                <a:latin typeface="Arial" panose="020B0604020202020204" pitchFamily="34" charset="0"/>
                <a:ea typeface="Calibri" panose="020F0502020204030204" pitchFamily="34" charset="0"/>
                <a:cs typeface="Times New Roman" panose="02020603050405020304" pitchFamily="18" charset="0"/>
              </a:rPr>
              <a:t>Ergonomi arsitektur (Ergars)</a:t>
            </a:r>
            <a:br>
              <a:rPr lang="en-ID" dirty="0">
                <a:effectLst/>
                <a:latin typeface="Calibri" panose="020F0502020204030204" pitchFamily="34" charset="0"/>
                <a:ea typeface="Calibri" panose="020F0502020204030204" pitchFamily="34" charset="0"/>
                <a:cs typeface="Times New Roman" panose="02020603050405020304" pitchFamily="18" charset="0"/>
              </a:rPr>
            </a:br>
            <a:endParaRPr lang="en-ID" dirty="0"/>
          </a:p>
        </p:txBody>
      </p:sp>
      <p:sp>
        <p:nvSpPr>
          <p:cNvPr id="3" name="Subtitle 2">
            <a:extLst>
              <a:ext uri="{FF2B5EF4-FFF2-40B4-BE49-F238E27FC236}">
                <a16:creationId xmlns:a16="http://schemas.microsoft.com/office/drawing/2014/main" id="{F432EB04-A138-1369-4B0B-97B33F59A690}"/>
              </a:ext>
            </a:extLst>
          </p:cNvPr>
          <p:cNvSpPr>
            <a:spLocks noGrp="1"/>
          </p:cNvSpPr>
          <p:nvPr>
            <p:ph type="subTitle" idx="1"/>
          </p:nvPr>
        </p:nvSpPr>
        <p:spPr/>
        <p:txBody>
          <a:bodyPr/>
          <a:lstStyle/>
          <a:p>
            <a:endParaRPr lang="en-ID"/>
          </a:p>
        </p:txBody>
      </p:sp>
    </p:spTree>
    <p:extLst>
      <p:ext uri="{BB962C8B-B14F-4D97-AF65-F5344CB8AC3E}">
        <p14:creationId xmlns:p14="http://schemas.microsoft.com/office/powerpoint/2010/main" val="1933417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16C8D1-490D-16B1-5325-6A5111448AFF}"/>
              </a:ext>
            </a:extLst>
          </p:cNvPr>
          <p:cNvSpPr>
            <a:spLocks noGrp="1"/>
          </p:cNvSpPr>
          <p:nvPr>
            <p:ph type="title"/>
          </p:nvPr>
        </p:nvSpPr>
        <p:spPr/>
        <p:txBody>
          <a:bodyPr>
            <a:normAutofit fontScale="90000"/>
          </a:bodyPr>
          <a:lstStyle/>
          <a:p>
            <a:r>
              <a:rPr lang="en-ID" sz="4400" u="none" strike="noStrike" kern="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hlinkClick r:id="rId2" tooltip="Penerapan Ergonomi dalam Perancangan"/>
              </a:rPr>
              <a:t>Penerapan Ergonomi dalam Perancangan</a:t>
            </a:r>
            <a:br>
              <a:rPr lang="en-ID" sz="4400" dirty="0">
                <a:effectLst/>
                <a:latin typeface="Calibri" panose="020F0502020204030204" pitchFamily="34" charset="0"/>
                <a:ea typeface="Calibri" panose="020F0502020204030204" pitchFamily="34" charset="0"/>
                <a:cs typeface="Times New Roman" panose="02020603050405020304" pitchFamily="18" charset="0"/>
              </a:rPr>
            </a:br>
            <a:r>
              <a:rPr lang="en-ID" sz="2200" i="1"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Disusun oleh: Arsitur Studio (2020)</a:t>
            </a:r>
            <a:br>
              <a:rPr lang="en-ID" sz="2200" dirty="0">
                <a:latin typeface="Calibri" panose="020F0502020204030204" pitchFamily="34" charset="0"/>
                <a:ea typeface="Calibri" panose="020F0502020204030204" pitchFamily="34" charset="0"/>
                <a:cs typeface="Times New Roman" panose="02020603050405020304" pitchFamily="18" charset="0"/>
              </a:rPr>
            </a:br>
            <a:endParaRPr lang="en-ID" sz="2200" dirty="0"/>
          </a:p>
        </p:txBody>
      </p:sp>
      <p:sp>
        <p:nvSpPr>
          <p:cNvPr id="3" name="Content Placeholder 2">
            <a:extLst>
              <a:ext uri="{FF2B5EF4-FFF2-40B4-BE49-F238E27FC236}">
                <a16:creationId xmlns:a16="http://schemas.microsoft.com/office/drawing/2014/main" id="{F6C8DB4F-3229-872B-CC01-3EFF604D8BE6}"/>
              </a:ext>
            </a:extLst>
          </p:cNvPr>
          <p:cNvSpPr>
            <a:spLocks noGrp="1"/>
          </p:cNvSpPr>
          <p:nvPr>
            <p:ph idx="1"/>
          </p:nvPr>
        </p:nvSpPr>
        <p:spPr/>
        <p:txBody>
          <a:bodyPr>
            <a:normAutofit/>
          </a:bodyPr>
          <a:lstStyle/>
          <a:p>
            <a:pPr algn="just">
              <a:lnSpc>
                <a:spcPct val="107000"/>
              </a:lnSpc>
              <a:spcAft>
                <a:spcPts val="800"/>
              </a:spcAft>
            </a:pPr>
            <a:r>
              <a:rPr lang="en-ID"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Ergonomi adalah ilmu dari pembelajaran multidisiplin ilmu lain yang  menjembatani beberapa disiplin ilmu dan professional, serta merangkum informasi, temuan, dan prinsip dari masing-masing keilmuan tersebut. Keilmuan yang dimaksud antara lain ilmu faal, anatomi, psikologi faal, fisika, dan teknik.</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sz="2400" dirty="0"/>
          </a:p>
        </p:txBody>
      </p:sp>
    </p:spTree>
    <p:extLst>
      <p:ext uri="{BB962C8B-B14F-4D97-AF65-F5344CB8AC3E}">
        <p14:creationId xmlns:p14="http://schemas.microsoft.com/office/powerpoint/2010/main" val="1629514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D254F4-A732-51E6-EB20-5B94D943E6DD}"/>
              </a:ext>
            </a:extLst>
          </p:cNvPr>
          <p:cNvSpPr>
            <a:spLocks noGrp="1"/>
          </p:cNvSpPr>
          <p:nvPr>
            <p:ph type="title"/>
          </p:nvPr>
        </p:nvSpPr>
        <p:spPr>
          <a:xfrm>
            <a:off x="1484311" y="547250"/>
            <a:ext cx="10018713" cy="990605"/>
          </a:xfrm>
        </p:spPr>
        <p:txBody>
          <a:bodyPr>
            <a:normAutofit fontScale="90000"/>
          </a:bodyPr>
          <a:lstStyle/>
          <a:p>
            <a:r>
              <a:rPr lang="en-ID" sz="4000" b="1" dirty="0">
                <a:solidFill>
                  <a:srgbClr val="000000"/>
                </a:solidFill>
                <a:effectLst/>
                <a:latin typeface="Arial" panose="020B0604020202020204" pitchFamily="34" charset="0"/>
                <a:ea typeface="Times New Roman" panose="02020603050405020304" pitchFamily="18" charset="0"/>
              </a:rPr>
              <a:t>Tujuan Penerapan Ergonomi</a:t>
            </a:r>
            <a:br>
              <a:rPr lang="en-ID" sz="4000" b="1" dirty="0">
                <a:effectLst/>
                <a:latin typeface="Times New Roman" panose="02020603050405020304" pitchFamily="18" charset="0"/>
                <a:ea typeface="Times New Roman" panose="02020603050405020304" pitchFamily="18" charset="0"/>
              </a:rPr>
            </a:br>
            <a:endParaRPr lang="en-ID" sz="4000" dirty="0"/>
          </a:p>
        </p:txBody>
      </p:sp>
      <p:sp>
        <p:nvSpPr>
          <p:cNvPr id="3" name="Content Placeholder 2">
            <a:extLst>
              <a:ext uri="{FF2B5EF4-FFF2-40B4-BE49-F238E27FC236}">
                <a16:creationId xmlns:a16="http://schemas.microsoft.com/office/drawing/2014/main" id="{45288CE5-411B-5CA3-B74F-9AA2E6B1DD29}"/>
              </a:ext>
            </a:extLst>
          </p:cNvPr>
          <p:cNvSpPr>
            <a:spLocks noGrp="1"/>
          </p:cNvSpPr>
          <p:nvPr>
            <p:ph idx="1"/>
          </p:nvPr>
        </p:nvSpPr>
        <p:spPr>
          <a:xfrm>
            <a:off x="1484310" y="1759527"/>
            <a:ext cx="10018713" cy="4668982"/>
          </a:xfrm>
        </p:spPr>
        <p:txBody>
          <a:bodyPr>
            <a:normAutofit/>
          </a:bodyPr>
          <a:lstStyle/>
          <a:p>
            <a:pPr marL="0" indent="0" algn="just">
              <a:lnSpc>
                <a:spcPct val="107000"/>
              </a:lnSpc>
              <a:spcAft>
                <a:spcPts val="800"/>
              </a:spcAft>
              <a:buNone/>
            </a:pPr>
            <a:r>
              <a:rPr lang="en-ID"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Secara umum tujuan dari penerapan ergonomi, antara lain:</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sz="1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Meningkatkan kesejahteraan fisik dan mental </a:t>
            </a:r>
            <a:endParaRPr lang="en-ID"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Melalui upaya pencegahan cidera dan penyakit akibat kerja, menurunkan beban kerja fisik dan mental, mengupayakan promosi dan kepuasan kerja;</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sz="1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Meningkatkan kesejahteraan sosial </a:t>
            </a:r>
            <a:endParaRPr lang="en-ID"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Melalui peningkatan kualitas kontak sosial dan mengkoordinasi kerja secara tepat, guna meningkatkan jaminan sosial baik selama kurun waktu usia produktif maupun setelah tidak produktif;</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sz="1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Menciptakan keseimbangan rasional </a:t>
            </a:r>
            <a:endParaRPr lang="en-ID" sz="1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1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Antara aspek teknis, ekonomis, dan antropologis dari setiap sistem kerja yang dilakukan sehingga tercipta kualitas kerja dan kualitas hidup yang tinggi. (Tarwaka. dkk, 2004).</a:t>
            </a:r>
            <a:endParaRPr lang="en-ID"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dirty="0"/>
          </a:p>
        </p:txBody>
      </p:sp>
    </p:spTree>
    <p:extLst>
      <p:ext uri="{BB962C8B-B14F-4D97-AF65-F5344CB8AC3E}">
        <p14:creationId xmlns:p14="http://schemas.microsoft.com/office/powerpoint/2010/main" val="2549740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1ADDC9-A36A-7916-C08F-E67067F6586F}"/>
              </a:ext>
            </a:extLst>
          </p:cNvPr>
          <p:cNvSpPr>
            <a:spLocks noGrp="1"/>
          </p:cNvSpPr>
          <p:nvPr>
            <p:ph type="title"/>
          </p:nvPr>
        </p:nvSpPr>
        <p:spPr/>
        <p:txBody>
          <a:bodyPr>
            <a:normAutofit/>
          </a:bodyPr>
          <a:lstStyle/>
          <a:p>
            <a:r>
              <a:rPr lang="en-ID" sz="4000" b="1" dirty="0">
                <a:solidFill>
                  <a:srgbClr val="000000"/>
                </a:solidFill>
                <a:effectLst/>
                <a:latin typeface="Arial" panose="020B0604020202020204" pitchFamily="34" charset="0"/>
                <a:ea typeface="Times New Roman" panose="02020603050405020304" pitchFamily="18" charset="0"/>
              </a:rPr>
              <a:t>Penerapan Ergonomi</a:t>
            </a:r>
            <a:br>
              <a:rPr lang="en-ID" sz="4000" b="1" dirty="0">
                <a:effectLst/>
                <a:latin typeface="Times New Roman" panose="02020603050405020304" pitchFamily="18" charset="0"/>
                <a:ea typeface="Times New Roman" panose="02020603050405020304" pitchFamily="18" charset="0"/>
              </a:rPr>
            </a:br>
            <a:endParaRPr lang="en-ID" sz="4000" dirty="0"/>
          </a:p>
        </p:txBody>
      </p:sp>
      <p:sp>
        <p:nvSpPr>
          <p:cNvPr id="3" name="Content Placeholder 2">
            <a:extLst>
              <a:ext uri="{FF2B5EF4-FFF2-40B4-BE49-F238E27FC236}">
                <a16:creationId xmlns:a16="http://schemas.microsoft.com/office/drawing/2014/main" id="{A4158FAC-7992-B9AC-B16C-3224002479FE}"/>
              </a:ext>
            </a:extLst>
          </p:cNvPr>
          <p:cNvSpPr>
            <a:spLocks noGrp="1"/>
          </p:cNvSpPr>
          <p:nvPr>
            <p:ph idx="1"/>
          </p:nvPr>
        </p:nvSpPr>
        <p:spPr/>
        <p:txBody>
          <a:bodyPr>
            <a:normAutofit fontScale="92500" lnSpcReduction="10000"/>
          </a:bodyPr>
          <a:lstStyle/>
          <a:p>
            <a:pPr marL="0" indent="0" algn="just">
              <a:lnSpc>
                <a:spcPct val="107000"/>
              </a:lnSpc>
              <a:spcAft>
                <a:spcPts val="800"/>
              </a:spcAft>
              <a:buNone/>
            </a:pPr>
            <a:r>
              <a:rPr lang="en-ID"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Terdapat beberapa aplikasi / penerapan dalam pelaksanaan ilmu ergonomi,  antara lain:</a:t>
            </a: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Posisi Kerja</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Proses Kerja</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Tata letak tempat kerja</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 Mengangkat beban</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buNone/>
            </a:pPr>
            <a:endParaRPr lang="en-ID" dirty="0"/>
          </a:p>
        </p:txBody>
      </p:sp>
    </p:spTree>
    <p:extLst>
      <p:ext uri="{BB962C8B-B14F-4D97-AF65-F5344CB8AC3E}">
        <p14:creationId xmlns:p14="http://schemas.microsoft.com/office/powerpoint/2010/main" val="2025881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77DE40-619E-C7F9-1069-FBC969CC0D40}"/>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84077A09-EBC7-5C6E-3797-B99F0022D10B}"/>
              </a:ext>
            </a:extLst>
          </p:cNvPr>
          <p:cNvSpPr>
            <a:spLocks noGrp="1"/>
          </p:cNvSpPr>
          <p:nvPr>
            <p:ph idx="1"/>
          </p:nvPr>
        </p:nvSpPr>
        <p:spPr/>
        <p:txBody>
          <a:bodyPr>
            <a:noAutofit/>
          </a:bodyPr>
          <a:lstStyle/>
          <a:p>
            <a:pPr marL="0" indent="0">
              <a:lnSpc>
                <a:spcPct val="107000"/>
              </a:lnSpc>
              <a:spcBef>
                <a:spcPts val="750"/>
              </a:spcBef>
              <a:spcAft>
                <a:spcPts val="750"/>
              </a:spcAft>
              <a:buNone/>
            </a:pPr>
            <a:r>
              <a:rPr lang="en-ID" sz="2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Posisi Kerja</a:t>
            </a:r>
            <a:endParaRPr lang="en-ID" sz="2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Terdiri dari posisi duduk dan posisi berdiri, posisi duduk dimana kaki tidak terbebani dengan berat tubuh dan posisi stabil selama bekerja. Sedangkan posisi berdiri dimana posisi tulang belakang vertikal dan berat badan tertumpu secara seimbang pada dua kaki.</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sz="2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Proses Kerja</a:t>
            </a:r>
            <a:endParaRPr lang="en-ID" sz="2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Para pekerja dapat menjangkau peralatan kerja sesuai dengan posisi waktu bekerja dan sesuai dengan ukuran anthropometrinya. Harus dibedakan ukuran anthropometri barat dan timur.</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D" sz="2400" dirty="0"/>
          </a:p>
        </p:txBody>
      </p:sp>
    </p:spTree>
    <p:extLst>
      <p:ext uri="{BB962C8B-B14F-4D97-AF65-F5344CB8AC3E}">
        <p14:creationId xmlns:p14="http://schemas.microsoft.com/office/powerpoint/2010/main" val="7507493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03E48-255A-D578-4AA6-8455E02B10E1}"/>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8D3C998E-9A92-5470-ABF9-588C1DE63DDB}"/>
              </a:ext>
            </a:extLst>
          </p:cNvPr>
          <p:cNvSpPr>
            <a:spLocks noGrp="1"/>
          </p:cNvSpPr>
          <p:nvPr>
            <p:ph idx="1"/>
          </p:nvPr>
        </p:nvSpPr>
        <p:spPr/>
        <p:txBody>
          <a:bodyPr>
            <a:normAutofit fontScale="85000" lnSpcReduction="10000"/>
          </a:bodyPr>
          <a:lstStyle/>
          <a:p>
            <a:pPr marL="0" indent="0">
              <a:lnSpc>
                <a:spcPct val="107000"/>
              </a:lnSpc>
              <a:spcBef>
                <a:spcPts val="750"/>
              </a:spcBef>
              <a:spcAft>
                <a:spcPts val="750"/>
              </a:spcAft>
              <a:buNone/>
            </a:pPr>
            <a:r>
              <a:rPr lang="en-ID" sz="24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Tata letak tempat kerja</a:t>
            </a:r>
            <a:endParaRPr lang="en-ID" sz="2400" b="1">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4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Display harus jelas terlihat pada waktu melakukan aktivitas kerja. Sedangkan simbol yang berlaku secara internasional lebih banyak digunakan daripada kata-kata.</a:t>
            </a:r>
            <a:endParaRPr lang="en-ID" sz="240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sz="2400" b="1">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d. Mengangkat beban</a:t>
            </a:r>
            <a:endParaRPr lang="en-ID" sz="2400" b="1">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40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Bermacam-macam cara dalam mengangkat beban yakni, dengan kepala, bahu, tangan, punggung dsbnya. Beban yang terlalu berat dapat menimbulkan cedera tulang punggung, jaringan otot dan persendian akibat gerakan yang berlebihan.</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278819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728A3-3F95-6AB5-605C-86ECBCD39078}"/>
              </a:ext>
            </a:extLst>
          </p:cNvPr>
          <p:cNvSpPr>
            <a:spLocks noGrp="1"/>
          </p:cNvSpPr>
          <p:nvPr>
            <p:ph type="title"/>
          </p:nvPr>
        </p:nvSpPr>
        <p:spPr/>
        <p:txBody>
          <a:bodyPr>
            <a:normAutofit/>
          </a:bodyPr>
          <a:lstStyle/>
          <a:p>
            <a:r>
              <a:rPr lang="en-ID" sz="4000" b="1" dirty="0">
                <a:solidFill>
                  <a:srgbClr val="000000"/>
                </a:solidFill>
                <a:effectLst/>
                <a:latin typeface="Arial" panose="020B0604020202020204" pitchFamily="34" charset="0"/>
                <a:ea typeface="Times New Roman" panose="02020603050405020304" pitchFamily="18" charset="0"/>
              </a:rPr>
              <a:t>Metode Penerapan Ergonomi</a:t>
            </a:r>
            <a:br>
              <a:rPr lang="en-ID" sz="4000" b="1" dirty="0">
                <a:effectLst/>
                <a:latin typeface="Times New Roman" panose="02020603050405020304" pitchFamily="18" charset="0"/>
                <a:ea typeface="Times New Roman" panose="02020603050405020304" pitchFamily="18" charset="0"/>
              </a:rPr>
            </a:br>
            <a:endParaRPr lang="en-ID" sz="4000" dirty="0"/>
          </a:p>
        </p:txBody>
      </p:sp>
      <p:sp>
        <p:nvSpPr>
          <p:cNvPr id="3" name="Content Placeholder 2">
            <a:extLst>
              <a:ext uri="{FF2B5EF4-FFF2-40B4-BE49-F238E27FC236}">
                <a16:creationId xmlns:a16="http://schemas.microsoft.com/office/drawing/2014/main" id="{BBAED4DB-60DD-2EE0-0CA3-70AD45AE5152}"/>
              </a:ext>
            </a:extLst>
          </p:cNvPr>
          <p:cNvSpPr>
            <a:spLocks noGrp="1"/>
          </p:cNvSpPr>
          <p:nvPr>
            <p:ph idx="1"/>
          </p:nvPr>
        </p:nvSpPr>
        <p:spPr/>
        <p:txBody>
          <a:bodyPr>
            <a:normAutofit/>
          </a:bodyPr>
          <a:lstStyle/>
          <a:p>
            <a:pPr marL="0" indent="0" algn="just">
              <a:lnSpc>
                <a:spcPct val="107000"/>
              </a:lnSpc>
              <a:spcAft>
                <a:spcPts val="800"/>
              </a:spcAft>
              <a:buNone/>
            </a:pPr>
            <a:r>
              <a:rPr lang="en-ID"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Terdapat beberapa metode dalam pelaksanaan ilmu ergonomi. Metode-metode tersebut antara lain:</a:t>
            </a: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Diagnosis</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Treatment</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nSpc>
                <a:spcPct val="107000"/>
              </a:lnSpc>
              <a:spcBef>
                <a:spcPts val="750"/>
              </a:spcBef>
              <a:spcAft>
                <a:spcPts val="750"/>
              </a:spcAft>
              <a:buNone/>
            </a:pPr>
            <a:r>
              <a:rPr lang="en-ID"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Follow-up</a:t>
            </a:r>
            <a:endParaRPr lang="en-ID"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endParaRPr lang="en-ID"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ID" dirty="0"/>
          </a:p>
        </p:txBody>
      </p:sp>
    </p:spTree>
    <p:extLst>
      <p:ext uri="{BB962C8B-B14F-4D97-AF65-F5344CB8AC3E}">
        <p14:creationId xmlns:p14="http://schemas.microsoft.com/office/powerpoint/2010/main" val="16867385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7A88E-A978-0177-F851-D19C28A2E9CF}"/>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6DE4BFE9-7DEF-FDDB-F8EC-176D25FE8EF5}"/>
              </a:ext>
            </a:extLst>
          </p:cNvPr>
          <p:cNvSpPr>
            <a:spLocks noGrp="1"/>
          </p:cNvSpPr>
          <p:nvPr>
            <p:ph idx="1"/>
          </p:nvPr>
        </p:nvSpPr>
        <p:spPr>
          <a:xfrm>
            <a:off x="1484310" y="1317044"/>
            <a:ext cx="9869489" cy="4612697"/>
          </a:xfrm>
        </p:spPr>
        <p:txBody>
          <a:bodyPr>
            <a:noAutofit/>
          </a:bodyPr>
          <a:lstStyle/>
          <a:p>
            <a:pPr marL="0" indent="0">
              <a:lnSpc>
                <a:spcPct val="107000"/>
              </a:lnSpc>
              <a:spcBef>
                <a:spcPts val="750"/>
              </a:spcBef>
              <a:spcAft>
                <a:spcPts val="750"/>
              </a:spcAft>
              <a:buNone/>
            </a:pPr>
            <a:r>
              <a:rPr lang="en-ID" sz="2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 Diagnosis</a:t>
            </a:r>
            <a:endParaRPr lang="en-ID" sz="2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Dapat dilakukan melalui wawancara dengan pekerja, inspeksi tempat kerja penilaian fisik pekerja, uji pencahayaan, ergonomic checklist dan pengukuran lingkungan kerja lainnya. Variasinya akan sangat luas mulai dari yang sederhana sampai kompleks.</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750"/>
              </a:spcBef>
              <a:spcAft>
                <a:spcPts val="750"/>
              </a:spcAft>
              <a:buNone/>
            </a:pPr>
            <a:r>
              <a:rPr lang="en-ID" sz="2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b. Treatment</a:t>
            </a:r>
            <a:endParaRPr lang="en-ID" sz="24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4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Pemecahan masalah ergonomi akan tergantung data dasar pada saat diagnosis. Kadang sangat sederhana seperti merubah posisi mebel, letak pencahayaan atau jendela yang sesuai. Membeli furniture sesuai dengan dimensi fisik pekerja.</a:t>
            </a:r>
            <a:endParaRPr lang="en-ID"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sz="2400" dirty="0"/>
          </a:p>
        </p:txBody>
      </p:sp>
    </p:spTree>
    <p:extLst>
      <p:ext uri="{BB962C8B-B14F-4D97-AF65-F5344CB8AC3E}">
        <p14:creationId xmlns:p14="http://schemas.microsoft.com/office/powerpoint/2010/main" val="24520426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AAEE3-60BB-DD21-9EAA-2C2100EDF537}"/>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C1AB1915-5257-E86A-8EE6-C864357C2AD6}"/>
              </a:ext>
            </a:extLst>
          </p:cNvPr>
          <p:cNvSpPr>
            <a:spLocks noGrp="1"/>
          </p:cNvSpPr>
          <p:nvPr>
            <p:ph idx="1"/>
          </p:nvPr>
        </p:nvSpPr>
        <p:spPr/>
        <p:txBody>
          <a:bodyPr/>
          <a:lstStyle/>
          <a:p>
            <a:pPr marL="0" indent="0">
              <a:lnSpc>
                <a:spcPct val="107000"/>
              </a:lnSpc>
              <a:spcBef>
                <a:spcPts val="750"/>
              </a:spcBef>
              <a:spcAft>
                <a:spcPts val="750"/>
              </a:spcAft>
              <a:buNone/>
            </a:pPr>
            <a:r>
              <a:rPr lang="en-ID" sz="2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 Follow-up</a:t>
            </a:r>
            <a:endParaRPr lang="en-ID" sz="2800" b="1"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0" indent="0" algn="just">
              <a:lnSpc>
                <a:spcPct val="107000"/>
              </a:lnSpc>
              <a:spcAft>
                <a:spcPts val="800"/>
              </a:spcAft>
              <a:buNone/>
            </a:pPr>
            <a:r>
              <a:rPr lang="en-ID" sz="28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Dengan evaluasi yang subyektif atau obyektif, subyektif misalnya dengan menanyakan kenyamanan, bagian badan yang sakit, nyeri bahu dan siku, keletihan , sakit kepala dan lain-lain. Secara obyektif misalnya dengan parameter produk yang ditolak, absensi sakit, angka kecelakaan dan lain-lain.</a:t>
            </a:r>
            <a:endParaRPr lang="en-ID"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ID" dirty="0"/>
          </a:p>
        </p:txBody>
      </p:sp>
    </p:spTree>
    <p:extLst>
      <p:ext uri="{BB962C8B-B14F-4D97-AF65-F5344CB8AC3E}">
        <p14:creationId xmlns:p14="http://schemas.microsoft.com/office/powerpoint/2010/main" val="34683414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17</TotalTime>
  <Words>505</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Corbel</vt:lpstr>
      <vt:lpstr>Times New Roman</vt:lpstr>
      <vt:lpstr>Parallax</vt:lpstr>
      <vt:lpstr>Ergonomi arsitektur (Ergars) </vt:lpstr>
      <vt:lpstr>Penerapan Ergonomi dalam Perancangan Disusun oleh: Arsitur Studio (2020) </vt:lpstr>
      <vt:lpstr>Tujuan Penerapan Ergonomi </vt:lpstr>
      <vt:lpstr>Penerapan Ergonomi </vt:lpstr>
      <vt:lpstr>PowerPoint Presentation</vt:lpstr>
      <vt:lpstr>PowerPoint Presentation</vt:lpstr>
      <vt:lpstr>Metode Penerapan Ergonomi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Ergonomi arsitektur (Ergars) </dc:title>
  <dc:creator>I Ketut Adhimastra</dc:creator>
  <cp:lastModifiedBy>I Ketut Adhimastra</cp:lastModifiedBy>
  <cp:revision>1</cp:revision>
  <dcterms:created xsi:type="dcterms:W3CDTF">2022-10-31T10:08:44Z</dcterms:created>
  <dcterms:modified xsi:type="dcterms:W3CDTF">2022-10-31T10:26:16Z</dcterms:modified>
</cp:coreProperties>
</file>