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90" r:id="rId3"/>
    <p:sldId id="262" r:id="rId4"/>
    <p:sldId id="291" r:id="rId5"/>
    <p:sldId id="292" r:id="rId6"/>
    <p:sldId id="29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F2F4D59-1AD3-4622-B073-60DEAB10376D}" type="datetimeFigureOut">
              <a:rPr lang="en-US" smtClean="0"/>
              <a:pPr/>
              <a:t>2/1/2025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178419-FC6A-4692-B1CF-F1C2F53FD1E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1184" y="1588475"/>
            <a:ext cx="8039128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id-ID" sz="4800" dirty="0"/>
              <a:t>PENGANTAR </a:t>
            </a:r>
            <a:r>
              <a:rPr lang="en-US" sz="4800" dirty="0"/>
              <a:t>ILMU </a:t>
            </a:r>
            <a:r>
              <a:rPr lang="id-ID" sz="4800" dirty="0"/>
              <a:t>JURNALISTIK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780928"/>
            <a:ext cx="7854696" cy="79322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US" sz="2800" dirty="0" err="1"/>
              <a:t>Oleh</a:t>
            </a:r>
            <a:r>
              <a:rPr lang="en-US" sz="2800" dirty="0"/>
              <a:t>:</a:t>
            </a:r>
          </a:p>
          <a:p>
            <a:pPr algn="ctr"/>
            <a:r>
              <a:rPr lang="en-US" sz="2800" dirty="0"/>
              <a:t>Dr. </a:t>
            </a:r>
            <a:r>
              <a:rPr lang="id-ID" sz="2800" dirty="0"/>
              <a:t>Ida Bagus Made Wisnu Parta</a:t>
            </a:r>
            <a:r>
              <a:rPr lang="en-US" sz="2800" dirty="0"/>
              <a:t>, S.S., </a:t>
            </a:r>
            <a:r>
              <a:rPr lang="en-US" sz="2800" dirty="0" err="1"/>
              <a:t>M.Hum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3679248"/>
            <a:ext cx="3499644" cy="280250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148" y="296011"/>
            <a:ext cx="8309568" cy="1292464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949280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jurnalistik</a:t>
            </a:r>
            <a:r>
              <a:rPr lang="en-US" dirty="0"/>
              <a:t> </a:t>
            </a:r>
            <a:r>
              <a:rPr lang="en-US" dirty="0" err="1"/>
              <a:t>dikutip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buku</a:t>
            </a:r>
            <a:r>
              <a:rPr lang="en-US" dirty="0"/>
              <a:t> </a:t>
            </a:r>
            <a:r>
              <a:rPr lang="en-US" dirty="0" err="1"/>
              <a:t>Jurnalistik</a:t>
            </a:r>
            <a:r>
              <a:rPr lang="en-US" dirty="0"/>
              <a:t> “</a:t>
            </a:r>
            <a:r>
              <a:rPr lang="en-US" dirty="0" err="1"/>
              <a:t>Kemahiran</a:t>
            </a:r>
            <a:r>
              <a:rPr lang="en-US" dirty="0"/>
              <a:t> </a:t>
            </a:r>
            <a:r>
              <a:rPr lang="en-US" dirty="0" err="1"/>
              <a:t>Berbahasa</a:t>
            </a:r>
            <a:r>
              <a:rPr lang="en-US" dirty="0"/>
              <a:t> </a:t>
            </a:r>
            <a:r>
              <a:rPr lang="en-US" dirty="0" err="1"/>
              <a:t>Produktif</a:t>
            </a:r>
            <a:r>
              <a:rPr lang="en-US" dirty="0"/>
              <a:t>” (2020) </a:t>
            </a:r>
            <a:r>
              <a:rPr lang="en-US" dirty="0" err="1"/>
              <a:t>karya</a:t>
            </a:r>
            <a:r>
              <a:rPr lang="en-US" dirty="0"/>
              <a:t> Lisa </a:t>
            </a:r>
            <a:r>
              <a:rPr lang="en-US" dirty="0" err="1"/>
              <a:t>Septia</a:t>
            </a:r>
            <a:r>
              <a:rPr lang="en-US" dirty="0"/>
              <a:t> </a:t>
            </a:r>
            <a:r>
              <a:rPr lang="en-US" dirty="0" err="1"/>
              <a:t>Dewi</a:t>
            </a:r>
            <a:r>
              <a:rPr lang="en-US" dirty="0"/>
              <a:t> Br. </a:t>
            </a:r>
            <a:r>
              <a:rPr lang="en-US" dirty="0" err="1"/>
              <a:t>Ginting</a:t>
            </a:r>
            <a:r>
              <a:rPr lang="en-US" dirty="0"/>
              <a:t>, </a:t>
            </a:r>
            <a:r>
              <a:rPr lang="en-US" dirty="0" err="1"/>
              <a:t>Luwi</a:t>
            </a:r>
            <a:r>
              <a:rPr lang="en-US" dirty="0"/>
              <a:t> </a:t>
            </a:r>
            <a:r>
              <a:rPr lang="en-US" dirty="0" err="1"/>
              <a:t>Ishwara</a:t>
            </a:r>
            <a:r>
              <a:rPr lang="en-US" dirty="0"/>
              <a:t> </a:t>
            </a:r>
            <a:r>
              <a:rPr lang="en-US" dirty="0" err="1"/>
              <a:t>menjabarkan</a:t>
            </a:r>
            <a:r>
              <a:rPr lang="en-US" dirty="0"/>
              <a:t> lima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jurnalistik</a:t>
            </a:r>
            <a:r>
              <a:rPr lang="en-US" dirty="0"/>
              <a:t>, </a:t>
            </a:r>
            <a:r>
              <a:rPr lang="en-US" dirty="0" err="1"/>
              <a:t>yakni</a:t>
            </a:r>
            <a:r>
              <a:rPr lang="en-US" dirty="0"/>
              <a:t>:</a:t>
            </a:r>
          </a:p>
          <a:p>
            <a:r>
              <a:rPr lang="en-US" b="1" dirty="0" err="1"/>
              <a:t>Skeptis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mempertanyakan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sesuatu</a:t>
            </a:r>
            <a:r>
              <a:rPr lang="en-US" dirty="0"/>
              <a:t>, </a:t>
            </a:r>
            <a:r>
              <a:rPr lang="en-US" dirty="0" err="1"/>
              <a:t>meragukan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diterima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mewaspadai</a:t>
            </a:r>
            <a:r>
              <a:rPr lang="en-US" dirty="0"/>
              <a:t> </a:t>
            </a:r>
            <a:r>
              <a:rPr lang="en-US" dirty="0" err="1"/>
              <a:t>segala</a:t>
            </a:r>
            <a:r>
              <a:rPr lang="en-US" dirty="0"/>
              <a:t> </a:t>
            </a:r>
            <a:r>
              <a:rPr lang="en-US" dirty="0" err="1"/>
              <a:t>kepastian</a:t>
            </a:r>
            <a:r>
              <a:rPr lang="en-US" dirty="0"/>
              <a:t> agar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tertipu</a:t>
            </a:r>
            <a:r>
              <a:rPr lang="en-US" dirty="0"/>
              <a:t>. </a:t>
            </a:r>
            <a:r>
              <a:rPr lang="en-US" dirty="0" err="1"/>
              <a:t>Inti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sikap</a:t>
            </a:r>
            <a:r>
              <a:rPr lang="en-US" dirty="0"/>
              <a:t> </a:t>
            </a:r>
            <a:r>
              <a:rPr lang="en-US" dirty="0" err="1"/>
              <a:t>skeptis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keragu-raguan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menggali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jauh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pemberitaan</a:t>
            </a:r>
            <a:r>
              <a:rPr lang="en-US" dirty="0"/>
              <a:t>.</a:t>
            </a:r>
          </a:p>
          <a:p>
            <a:r>
              <a:rPr lang="en-US" b="1" dirty="0" err="1"/>
              <a:t>Bertindak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menunggu</a:t>
            </a:r>
            <a:r>
              <a:rPr lang="en-US" dirty="0"/>
              <a:t> </a:t>
            </a:r>
            <a:r>
              <a:rPr lang="en-US" dirty="0" err="1"/>
              <a:t>terjadinya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, </a:t>
            </a:r>
            <a:r>
              <a:rPr lang="en-US" dirty="0" err="1"/>
              <a:t>melainkan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ketajaman</a:t>
            </a:r>
            <a:r>
              <a:rPr lang="en-US" dirty="0"/>
              <a:t> </a:t>
            </a:r>
            <a:r>
              <a:rPr lang="en-US" dirty="0" err="1"/>
              <a:t>naluri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(sense of social).</a:t>
            </a:r>
          </a:p>
          <a:p>
            <a:r>
              <a:rPr lang="en-US" b="1" dirty="0" err="1"/>
              <a:t>Berubah</a:t>
            </a:r>
            <a:r>
              <a:rPr lang="en-US" dirty="0"/>
              <a:t> </a:t>
            </a:r>
            <a:r>
              <a:rPr lang="en-US" dirty="0" err="1"/>
              <a:t>artinya</a:t>
            </a:r>
            <a:r>
              <a:rPr lang="en-US" dirty="0"/>
              <a:t> media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bertindak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penyalur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fasilitator</a:t>
            </a:r>
            <a:r>
              <a:rPr lang="en-US" dirty="0"/>
              <a:t>, </a:t>
            </a:r>
            <a:r>
              <a:rPr lang="en-US" dirty="0" err="1"/>
              <a:t>penyaring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pemberi</a:t>
            </a:r>
            <a:r>
              <a:rPr lang="en-US" dirty="0"/>
              <a:t> </a:t>
            </a:r>
            <a:r>
              <a:rPr lang="en-US" dirty="0" err="1"/>
              <a:t>makna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.</a:t>
            </a:r>
          </a:p>
          <a:p>
            <a:r>
              <a:rPr lang="en-US" b="1" dirty="0" err="1"/>
              <a:t>Seni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Profesi</a:t>
            </a:r>
            <a:r>
              <a:rPr lang="en-US" b="1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mengamati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menangkap</a:t>
            </a:r>
            <a:r>
              <a:rPr lang="en-US" dirty="0"/>
              <a:t> </a:t>
            </a:r>
            <a:r>
              <a:rPr lang="en-US" dirty="0" err="1"/>
              <a:t>aspek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menarik</a:t>
            </a:r>
            <a:r>
              <a:rPr lang="en-US" dirty="0"/>
              <a:t> di </a:t>
            </a:r>
            <a:r>
              <a:rPr lang="en-US" dirty="0" err="1"/>
              <a:t>tengah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</a:t>
            </a:r>
          </a:p>
          <a:p>
            <a:r>
              <a:rPr lang="en-US" b="1" dirty="0" err="1"/>
              <a:t>Peran</a:t>
            </a:r>
            <a:r>
              <a:rPr lang="en-US" b="1" dirty="0"/>
              <a:t> </a:t>
            </a:r>
            <a:r>
              <a:rPr lang="en-US" b="1" dirty="0" err="1"/>
              <a:t>Pers</a:t>
            </a:r>
            <a:r>
              <a:rPr lang="en-US" b="1" dirty="0"/>
              <a:t> </a:t>
            </a:r>
            <a:r>
              <a:rPr lang="en-US" dirty="0" err="1"/>
              <a:t>artinya</a:t>
            </a:r>
            <a:r>
              <a:rPr lang="en-US" dirty="0"/>
              <a:t>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pelapor</a:t>
            </a:r>
            <a:r>
              <a:rPr lang="en-US" dirty="0"/>
              <a:t> yang </a:t>
            </a:r>
            <a:r>
              <a:rPr lang="en-US" dirty="0" err="1"/>
              <a:t>bersifat</a:t>
            </a:r>
            <a:r>
              <a:rPr lang="en-US" dirty="0"/>
              <a:t> </a:t>
            </a:r>
            <a:r>
              <a:rPr lang="en-US" dirty="0" err="1"/>
              <a:t>netral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prasangka</a:t>
            </a:r>
            <a:r>
              <a:rPr lang="en-US" dirty="0"/>
              <a:t>,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peristiwa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 di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pers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berperan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wakil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watchdog, </a:t>
            </a:r>
            <a:r>
              <a:rPr lang="en-US" dirty="0" err="1"/>
              <a:t>advokasi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pembuat</a:t>
            </a:r>
            <a:r>
              <a:rPr lang="en-US" dirty="0"/>
              <a:t> </a:t>
            </a:r>
            <a:r>
              <a:rPr lang="en-US" dirty="0" err="1"/>
              <a:t>kebijaksanaan</a:t>
            </a:r>
            <a:r>
              <a:rPr lang="en-US" dirty="0"/>
              <a:t>.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23528" y="116632"/>
            <a:ext cx="8229600" cy="792088"/>
          </a:xfrm>
        </p:spPr>
        <p:txBody>
          <a:bodyPr>
            <a:normAutofit fontScale="90000"/>
          </a:bodyPr>
          <a:lstStyle/>
          <a:p>
            <a:r>
              <a:rPr lang="en-US" dirty="0"/>
              <a:t>2. </a:t>
            </a:r>
            <a:r>
              <a:rPr lang="en-US" dirty="0" err="1"/>
              <a:t>Karakteristik</a:t>
            </a:r>
            <a:r>
              <a:rPr lang="en-US" dirty="0"/>
              <a:t> </a:t>
            </a:r>
            <a:r>
              <a:rPr lang="en-US" dirty="0" err="1"/>
              <a:t>Jurnalistik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383703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2921996"/>
          </a:xfrm>
        </p:spPr>
        <p:txBody>
          <a:bodyPr>
            <a:normAutofit fontScale="85000" lnSpcReduction="20000"/>
          </a:bodyPr>
          <a:lstStyle/>
          <a:p>
            <a:r>
              <a:rPr lang="id-ID" sz="2800" dirty="0"/>
              <a:t>Profesi wartawan menuntut tanggung jawab yang memerlukan kesadaran tinggi dari pribadi-pribadi wartawan sendiri. Inilah yang disebut dalam dunia jurnalistik sebagai </a:t>
            </a:r>
            <a:r>
              <a:rPr lang="id-ID" sz="2800" i="1" dirty="0"/>
              <a:t>self-perception </a:t>
            </a:r>
            <a:r>
              <a:rPr lang="id-ID" sz="2800" dirty="0"/>
              <a:t>wartawan atau persepsi diri para wartawan.</a:t>
            </a:r>
          </a:p>
          <a:p>
            <a:r>
              <a:rPr lang="id-ID" sz="2800" dirty="0"/>
              <a:t>Ada yang mengumpamakan, wartawan itu tak ubahnya sebagai juru cerita tentang kehidupan. Dia berhadapan dengan unsur-unsur dasar yang penting bagi kehidupan masyarakat. </a:t>
            </a:r>
            <a:endParaRPr lang="en-US" sz="2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9743" y="3993542"/>
            <a:ext cx="4304513" cy="286445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314014-ECE4-7DFD-BF56-389D55269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924712"/>
          </a:xfrm>
        </p:spPr>
        <p:txBody>
          <a:bodyPr/>
          <a:lstStyle/>
          <a:p>
            <a:r>
              <a:rPr lang="en-US" b="0" i="0" dirty="0" err="1">
                <a:effectLst/>
                <a:latin typeface="D-DINExp"/>
              </a:rPr>
              <a:t>Profesionalisme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dirty="0" err="1">
                <a:latin typeface="D-DINExp"/>
              </a:rPr>
              <a:t>W</a:t>
            </a:r>
            <a:r>
              <a:rPr lang="en-US" b="0" i="0" dirty="0" err="1">
                <a:effectLst/>
                <a:latin typeface="D-DINExp"/>
              </a:rPr>
              <a:t>artawan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09A3B1-44A3-5142-4C37-9CB4F49920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5040560"/>
          </a:xfrm>
        </p:spPr>
        <p:txBody>
          <a:bodyPr>
            <a:normAutofit fontScale="92500" lnSpcReduction="10000"/>
          </a:bodyPr>
          <a:lstStyle/>
          <a:p>
            <a:pPr algn="l">
              <a:spcAft>
                <a:spcPts val="1200"/>
              </a:spcAft>
            </a:pPr>
            <a:r>
              <a:rPr lang="en-US" b="0" i="0" dirty="0" err="1">
                <a:effectLst/>
                <a:latin typeface="D-DINExp"/>
              </a:rPr>
              <a:t>Profesionalisme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wartawan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mencakup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berbagai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aspek</a:t>
            </a:r>
            <a:r>
              <a:rPr lang="en-US" b="0" i="0" dirty="0">
                <a:effectLst/>
                <a:latin typeface="D-DINExp"/>
              </a:rPr>
              <a:t> yang </a:t>
            </a:r>
            <a:r>
              <a:rPr lang="en-US" b="0" i="0" dirty="0" err="1">
                <a:effectLst/>
                <a:latin typeface="D-DINExp"/>
              </a:rPr>
              <a:t>penting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untuk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menjaga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integritas</a:t>
            </a:r>
            <a:r>
              <a:rPr lang="en-US" b="0" i="0" dirty="0">
                <a:effectLst/>
                <a:latin typeface="D-DINExp"/>
              </a:rPr>
              <a:t> dan </a:t>
            </a:r>
            <a:r>
              <a:rPr lang="en-US" b="0" i="0" dirty="0" err="1">
                <a:effectLst/>
                <a:latin typeface="D-DINExp"/>
              </a:rPr>
              <a:t>kepercayaan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dalam</a:t>
            </a:r>
            <a:r>
              <a:rPr lang="en-US" b="0" i="0" dirty="0">
                <a:effectLst/>
                <a:latin typeface="D-DINExp"/>
              </a:rPr>
              <a:t> dunia </a:t>
            </a:r>
            <a:r>
              <a:rPr lang="en-US" b="0" i="0" dirty="0" err="1">
                <a:effectLst/>
                <a:latin typeface="D-DINExp"/>
              </a:rPr>
              <a:t>jurnalistik</a:t>
            </a:r>
            <a:r>
              <a:rPr lang="en-US" b="0" i="0" dirty="0">
                <a:effectLst/>
                <a:latin typeface="D-DINExp"/>
              </a:rPr>
              <a:t>. </a:t>
            </a:r>
            <a:r>
              <a:rPr lang="en-US" b="0" i="0" dirty="0" err="1">
                <a:effectLst/>
                <a:latin typeface="D-DINExp"/>
              </a:rPr>
              <a:t>Berikut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adalah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beberapa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elemen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kunci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dari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profesionalisme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wartawan</a:t>
            </a:r>
            <a:r>
              <a:rPr lang="en-US" b="0" i="0" dirty="0">
                <a:effectLst/>
                <a:latin typeface="D-DINExp"/>
              </a:rPr>
              <a:t>: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i="0" dirty="0" err="1">
                <a:effectLst/>
                <a:latin typeface="D-DINExp"/>
              </a:rPr>
              <a:t>Kredibilitas</a:t>
            </a:r>
            <a:r>
              <a:rPr lang="en-US" b="0" i="0" dirty="0">
                <a:effectLst/>
                <a:latin typeface="D-DINExp"/>
              </a:rPr>
              <a:t>: </a:t>
            </a:r>
            <a:r>
              <a:rPr lang="en-US" b="0" i="0" dirty="0" err="1">
                <a:effectLst/>
                <a:latin typeface="D-DINExp"/>
              </a:rPr>
              <a:t>Wartawan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harus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bekerja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untuk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membangun</a:t>
            </a:r>
            <a:r>
              <a:rPr lang="en-US" b="0" i="0" dirty="0">
                <a:effectLst/>
                <a:latin typeface="D-DINExp"/>
              </a:rPr>
              <a:t> dan </a:t>
            </a:r>
            <a:r>
              <a:rPr lang="en-US" b="0" i="0" dirty="0" err="1">
                <a:effectLst/>
                <a:latin typeface="D-DINExp"/>
              </a:rPr>
              <a:t>mempertahankan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kepercayaan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publik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melalui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pelaporan</a:t>
            </a:r>
            <a:r>
              <a:rPr lang="en-US" b="0" i="0" dirty="0">
                <a:effectLst/>
                <a:latin typeface="D-DINExp"/>
              </a:rPr>
              <a:t> yang </a:t>
            </a:r>
            <a:r>
              <a:rPr lang="en-US" b="0" i="0" dirty="0" err="1">
                <a:effectLst/>
                <a:latin typeface="D-DINExp"/>
              </a:rPr>
              <a:t>akurat</a:t>
            </a:r>
            <a:r>
              <a:rPr lang="en-US" b="0" i="0" dirty="0">
                <a:effectLst/>
                <a:latin typeface="D-DINExp"/>
              </a:rPr>
              <a:t> dan </a:t>
            </a:r>
            <a:r>
              <a:rPr lang="en-US" b="0" i="0" dirty="0" err="1">
                <a:effectLst/>
                <a:latin typeface="D-DINExp"/>
              </a:rPr>
              <a:t>jujur</a:t>
            </a:r>
            <a:r>
              <a:rPr lang="en-US" b="0" i="0" dirty="0">
                <a:effectLst/>
                <a:latin typeface="D-DINExp"/>
              </a:rPr>
              <a:t>. </a:t>
            </a:r>
            <a:r>
              <a:rPr lang="en-US" b="0" i="0" dirty="0" err="1">
                <a:effectLst/>
                <a:latin typeface="D-DINExp"/>
              </a:rPr>
              <a:t>Ini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termasuk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memverifikasi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informasi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sebelum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dipublikasikan</a:t>
            </a:r>
            <a:r>
              <a:rPr lang="en-US" b="0" i="0" dirty="0">
                <a:effectLst/>
                <a:latin typeface="D-DINExp"/>
              </a:rPr>
              <a:t> dan </a:t>
            </a:r>
            <a:r>
              <a:rPr lang="en-US" b="0" i="0" dirty="0" err="1">
                <a:effectLst/>
                <a:latin typeface="D-DINExp"/>
              </a:rPr>
              <a:t>menghindari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penyebaran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berita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palsu</a:t>
            </a:r>
            <a:r>
              <a:rPr lang="en-US" b="0" i="0" dirty="0">
                <a:effectLst/>
                <a:latin typeface="D-DINExp"/>
              </a:rPr>
              <a:t>.</a:t>
            </a:r>
          </a:p>
          <a:p>
            <a:pPr algn="l"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b="1" i="0" dirty="0">
                <a:effectLst/>
                <a:latin typeface="D-DINExp"/>
              </a:rPr>
              <a:t>Etika </a:t>
            </a:r>
            <a:r>
              <a:rPr lang="en-US" b="1" i="0" dirty="0" err="1">
                <a:effectLst/>
                <a:latin typeface="D-DINExp"/>
              </a:rPr>
              <a:t>Jurnalistik</a:t>
            </a:r>
            <a:r>
              <a:rPr lang="en-US" b="0" i="0" dirty="0">
                <a:effectLst/>
                <a:latin typeface="D-DINExp"/>
              </a:rPr>
              <a:t>: </a:t>
            </a:r>
            <a:r>
              <a:rPr lang="en-US" b="0" i="0" dirty="0" err="1">
                <a:effectLst/>
                <a:latin typeface="D-DINExp"/>
              </a:rPr>
              <a:t>Wartawan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harus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mengikuti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kode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etik</a:t>
            </a:r>
            <a:r>
              <a:rPr lang="en-US" b="0" i="0" dirty="0">
                <a:effectLst/>
                <a:latin typeface="D-DINExp"/>
              </a:rPr>
              <a:t> yang </a:t>
            </a:r>
            <a:r>
              <a:rPr lang="en-US" b="0" i="0" dirty="0" err="1">
                <a:effectLst/>
                <a:latin typeface="D-DINExp"/>
              </a:rPr>
              <a:t>telah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ditetapkan</a:t>
            </a:r>
            <a:r>
              <a:rPr lang="en-US" b="0" i="0" dirty="0">
                <a:effectLst/>
                <a:latin typeface="D-DINExp"/>
              </a:rPr>
              <a:t>, </a:t>
            </a:r>
            <a:r>
              <a:rPr lang="en-US" b="0" i="0" dirty="0" err="1">
                <a:effectLst/>
                <a:latin typeface="D-DINExp"/>
              </a:rPr>
              <a:t>seperti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menghormati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privasi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individu</a:t>
            </a:r>
            <a:r>
              <a:rPr lang="en-US" b="0" i="0" dirty="0">
                <a:effectLst/>
                <a:latin typeface="D-DINExp"/>
              </a:rPr>
              <a:t>, </a:t>
            </a:r>
            <a:r>
              <a:rPr lang="en-US" b="0" i="0" dirty="0" err="1">
                <a:effectLst/>
                <a:latin typeface="D-DINExp"/>
              </a:rPr>
              <a:t>menghindari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konflik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kepentingan</a:t>
            </a:r>
            <a:r>
              <a:rPr lang="en-US" b="0" i="0" dirty="0">
                <a:effectLst/>
                <a:latin typeface="D-DINExp"/>
              </a:rPr>
              <a:t>, dan </a:t>
            </a:r>
            <a:r>
              <a:rPr lang="en-US" b="0" i="0" dirty="0" err="1">
                <a:effectLst/>
                <a:latin typeface="D-DINExp"/>
              </a:rPr>
              <a:t>tidak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memanipulasi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informasi</a:t>
            </a:r>
            <a:r>
              <a:rPr lang="en-US" b="0" i="0" dirty="0">
                <a:effectLst/>
                <a:latin typeface="D-DINExp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887663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FBB610-BCF5-D3A1-B026-29AC4F875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767808"/>
          </a:xfrm>
        </p:spPr>
        <p:txBody>
          <a:bodyPr>
            <a:normAutofit lnSpcReduction="10000"/>
          </a:bodyPr>
          <a:lstStyle/>
          <a:p>
            <a:pPr marL="0" indent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0" dirty="0">
                <a:effectLst/>
                <a:latin typeface="D-DINExp"/>
              </a:rPr>
              <a:t>3. </a:t>
            </a:r>
            <a:r>
              <a:rPr lang="en-US" b="1" i="0" dirty="0" err="1">
                <a:effectLst/>
                <a:latin typeface="D-DINExp"/>
              </a:rPr>
              <a:t>Objektivitas</a:t>
            </a:r>
            <a:r>
              <a:rPr lang="en-US" b="0" i="0" dirty="0" err="1">
                <a:effectLst/>
                <a:latin typeface="D-DINExp"/>
              </a:rPr>
              <a:t>:Menyajikan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berita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secara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seimbang</a:t>
            </a:r>
            <a:r>
              <a:rPr lang="en-US" b="0" i="0" dirty="0">
                <a:effectLst/>
                <a:latin typeface="D-DINExp"/>
              </a:rPr>
              <a:t>, </a:t>
            </a:r>
            <a:r>
              <a:rPr lang="en-US" b="0" i="0" dirty="0" err="1">
                <a:effectLst/>
                <a:latin typeface="D-DINExp"/>
              </a:rPr>
              <a:t>tanpa</a:t>
            </a:r>
            <a:r>
              <a:rPr lang="en-US" b="0" i="0" dirty="0">
                <a:effectLst/>
                <a:latin typeface="D-DINExp"/>
              </a:rPr>
              <a:t> bias </a:t>
            </a:r>
            <a:r>
              <a:rPr lang="en-US" b="0" i="0" dirty="0" err="1">
                <a:effectLst/>
                <a:latin typeface="D-DINExp"/>
              </a:rPr>
              <a:t>pribadi</a:t>
            </a:r>
            <a:r>
              <a:rPr lang="en-US" b="0" i="0" dirty="0">
                <a:effectLst/>
                <a:latin typeface="D-DINExp"/>
              </a:rPr>
              <a:t>. </a:t>
            </a:r>
            <a:r>
              <a:rPr lang="en-US" b="0" i="0" dirty="0" err="1">
                <a:effectLst/>
                <a:latin typeface="D-DINExp"/>
              </a:rPr>
              <a:t>Wartawan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harus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berusaha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untuk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memberikan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suara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kepada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semua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pihak</a:t>
            </a:r>
            <a:r>
              <a:rPr lang="en-US" b="0" i="0" dirty="0">
                <a:effectLst/>
                <a:latin typeface="D-DINExp"/>
              </a:rPr>
              <a:t> yang </a:t>
            </a:r>
            <a:r>
              <a:rPr lang="en-US" b="0" i="0" dirty="0" err="1">
                <a:effectLst/>
                <a:latin typeface="D-DINExp"/>
              </a:rPr>
              <a:t>terlibat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dalam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suatu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isu</a:t>
            </a:r>
            <a:r>
              <a:rPr lang="en-US" b="0" i="0" dirty="0">
                <a:effectLst/>
                <a:latin typeface="D-DINExp"/>
              </a:rPr>
              <a:t>.</a:t>
            </a:r>
          </a:p>
          <a:p>
            <a:pPr marL="0" indent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b="1" i="0" dirty="0">
                <a:effectLst/>
                <a:latin typeface="D-DINExp"/>
              </a:rPr>
              <a:t>4. </a:t>
            </a:r>
            <a:r>
              <a:rPr lang="en-US" b="1" i="0" dirty="0" err="1">
                <a:effectLst/>
                <a:latin typeface="D-DINExp"/>
              </a:rPr>
              <a:t>Keterampilan</a:t>
            </a:r>
            <a:r>
              <a:rPr lang="en-US" b="1" i="0" dirty="0">
                <a:effectLst/>
                <a:latin typeface="D-DINExp"/>
              </a:rPr>
              <a:t> </a:t>
            </a:r>
            <a:r>
              <a:rPr lang="en-US" b="1" i="0" dirty="0" err="1">
                <a:effectLst/>
                <a:latin typeface="D-DINExp"/>
              </a:rPr>
              <a:t>Penulisan</a:t>
            </a:r>
            <a:r>
              <a:rPr lang="en-US" b="1" i="0" dirty="0">
                <a:effectLst/>
                <a:latin typeface="D-DINExp"/>
              </a:rPr>
              <a:t> dan </a:t>
            </a:r>
            <a:r>
              <a:rPr lang="en-US" b="1" i="0" dirty="0" err="1">
                <a:effectLst/>
                <a:latin typeface="D-DINExp"/>
              </a:rPr>
              <a:t>Komunikasi</a:t>
            </a:r>
            <a:r>
              <a:rPr lang="en-US" b="0" i="0" dirty="0">
                <a:effectLst/>
                <a:latin typeface="D-DINExp"/>
              </a:rPr>
              <a:t>: </a:t>
            </a:r>
            <a:r>
              <a:rPr lang="en-US" b="0" i="0" dirty="0" err="1">
                <a:effectLst/>
                <a:latin typeface="D-DINExp"/>
              </a:rPr>
              <a:t>Profesionalisme</a:t>
            </a:r>
            <a:r>
              <a:rPr lang="en-US" b="0" i="0" dirty="0">
                <a:effectLst/>
                <a:latin typeface="D-DINExp"/>
              </a:rPr>
              <a:t> juga </a:t>
            </a:r>
            <a:r>
              <a:rPr lang="en-US" b="0" i="0" dirty="0" err="1">
                <a:effectLst/>
                <a:latin typeface="D-DINExp"/>
              </a:rPr>
              <a:t>mencakup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kemampuan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untuk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menulis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dengan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jelas</a:t>
            </a:r>
            <a:r>
              <a:rPr lang="en-US" b="0" i="0" dirty="0">
                <a:effectLst/>
                <a:latin typeface="D-DINExp"/>
              </a:rPr>
              <a:t> dan </a:t>
            </a:r>
            <a:r>
              <a:rPr lang="en-US" b="0" i="0" dirty="0" err="1">
                <a:effectLst/>
                <a:latin typeface="D-DINExp"/>
              </a:rPr>
              <a:t>menarik</a:t>
            </a:r>
            <a:r>
              <a:rPr lang="en-US" b="0" i="0" dirty="0">
                <a:effectLst/>
                <a:latin typeface="D-DINExp"/>
              </a:rPr>
              <a:t>, </a:t>
            </a:r>
            <a:r>
              <a:rPr lang="en-US" b="0" i="0" dirty="0" err="1">
                <a:effectLst/>
                <a:latin typeface="D-DINExp"/>
              </a:rPr>
              <a:t>serta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mengkomunikasikan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informasi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dengan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baik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kepada</a:t>
            </a:r>
            <a:r>
              <a:rPr lang="en-US" b="0" i="0" dirty="0">
                <a:effectLst/>
                <a:latin typeface="D-DINExp"/>
              </a:rPr>
              <a:t> </a:t>
            </a:r>
            <a:r>
              <a:rPr lang="en-US" b="0" i="0" dirty="0" err="1">
                <a:effectLst/>
                <a:latin typeface="D-DINExp"/>
              </a:rPr>
              <a:t>publik</a:t>
            </a:r>
            <a:r>
              <a:rPr lang="en-US" b="0" i="0" dirty="0">
                <a:effectLst/>
                <a:latin typeface="D-DINExp"/>
              </a:rPr>
              <a:t>.</a:t>
            </a:r>
          </a:p>
          <a:p>
            <a:pPr marL="0" indent="0">
              <a:buNone/>
            </a:pPr>
            <a:r>
              <a:rPr lang="en-US" b="1" dirty="0"/>
              <a:t>5. </a:t>
            </a:r>
            <a:r>
              <a:rPr lang="en-US" b="1" dirty="0" err="1"/>
              <a:t>Keterampilan</a:t>
            </a:r>
            <a:r>
              <a:rPr lang="en-US" b="1" dirty="0"/>
              <a:t> </a:t>
            </a:r>
            <a:r>
              <a:rPr lang="en-US" b="1" dirty="0" err="1"/>
              <a:t>Riset</a:t>
            </a:r>
            <a:r>
              <a:rPr lang="en-US" b="1" dirty="0"/>
              <a:t>: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dipercaya</a:t>
            </a:r>
            <a:r>
              <a:rPr lang="en-US" dirty="0"/>
              <a:t>, dan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konteks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yang </a:t>
            </a:r>
            <a:r>
              <a:rPr lang="en-US" dirty="0" err="1"/>
              <a:t>diliput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78106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581BBF-3E9B-BE6F-4B55-21D4DAFC6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6. </a:t>
            </a:r>
            <a:r>
              <a:rPr lang="en-US" b="1" dirty="0" err="1"/>
              <a:t>Akurasi</a:t>
            </a:r>
            <a:r>
              <a:rPr lang="en-US" b="1" dirty="0"/>
              <a:t> dan </a:t>
            </a:r>
            <a:r>
              <a:rPr lang="en-US" b="1" dirty="0" err="1"/>
              <a:t>Ketepatan</a:t>
            </a:r>
            <a:r>
              <a:rPr lang="en-US" b="1" dirty="0"/>
              <a:t> Waktu: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disampaikan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benar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juga </a:t>
            </a:r>
            <a:r>
              <a:rPr lang="en-US" dirty="0" err="1"/>
              <a:t>relevan</a:t>
            </a:r>
            <a:r>
              <a:rPr lang="en-US" dirty="0"/>
              <a:t> dan </a:t>
            </a:r>
            <a:r>
              <a:rPr lang="en-US" dirty="0" err="1"/>
              <a:t>tepat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7. </a:t>
            </a:r>
            <a:r>
              <a:rPr lang="en-US" b="1" dirty="0" err="1"/>
              <a:t>Pengembangan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: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dan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tren</a:t>
            </a:r>
            <a:r>
              <a:rPr lang="en-US" dirty="0"/>
              <a:t> media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relevansi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b="1" dirty="0"/>
              <a:t>8. </a:t>
            </a:r>
            <a:r>
              <a:rPr lang="en-US" b="1"/>
              <a:t>Transparancy: </a:t>
            </a:r>
            <a:r>
              <a:rPr lang="en-US" dirty="0" err="1"/>
              <a:t>Wartawan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terbuka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dan proses </a:t>
            </a:r>
            <a:r>
              <a:rPr lang="en-US" dirty="0" err="1"/>
              <a:t>peliputan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bersedia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klarifikasi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diperlukan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241186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379</TotalTime>
  <Words>497</Words>
  <Application>Microsoft Office PowerPoint</Application>
  <PresentationFormat>On-screen Show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Calibri</vt:lpstr>
      <vt:lpstr>Constantia</vt:lpstr>
      <vt:lpstr>D-DINExp</vt:lpstr>
      <vt:lpstr>Wingdings 2</vt:lpstr>
      <vt:lpstr>Flow</vt:lpstr>
      <vt:lpstr>PENGANTAR ILMU JURNALISTIK</vt:lpstr>
      <vt:lpstr>2. Karakteristik Jurnalistik </vt:lpstr>
      <vt:lpstr>PowerPoint Presentation</vt:lpstr>
      <vt:lpstr>Profesionalisme Wartawan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SASTRA</dc:title>
  <dc:creator>wisnu</dc:creator>
  <cp:lastModifiedBy>Asus</cp:lastModifiedBy>
  <cp:revision>47</cp:revision>
  <dcterms:created xsi:type="dcterms:W3CDTF">2012-02-27T07:23:50Z</dcterms:created>
  <dcterms:modified xsi:type="dcterms:W3CDTF">2025-02-01T04:50:41Z</dcterms:modified>
</cp:coreProperties>
</file>