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Lato" panose="020F0502020204030203" pitchFamily="3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8" d="100"/>
          <a:sy n="68" d="100"/>
        </p:scale>
        <p:origin x="76"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184684"/>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Sistem Politik Era Revolusi &amp; Demokrasi Terpimpin (1945-1966)</a:t>
            </a:r>
            <a:endParaRPr lang="en-US" sz="3900" dirty="0"/>
          </a:p>
        </p:txBody>
      </p:sp>
      <p:sp>
        <p:nvSpPr>
          <p:cNvPr id="4" name="Rectangle 3">
            <a:extLst>
              <a:ext uri="{FF2B5EF4-FFF2-40B4-BE49-F238E27FC236}">
                <a16:creationId xmlns:a16="http://schemas.microsoft.com/office/drawing/2014/main" id="{87877259-32C4-FBFF-B417-84DC14531825}"/>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222415"/>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Kesimpulan: Pelajaran dari Sistem Politik Era Revolusi &amp; Demokrasi Terpimpin</a:t>
            </a:r>
            <a:endParaRPr lang="en-US" sz="3900" dirty="0"/>
          </a:p>
        </p:txBody>
      </p:sp>
      <p:sp>
        <p:nvSpPr>
          <p:cNvPr id="3" name="Text 1"/>
          <p:cNvSpPr/>
          <p:nvPr/>
        </p:nvSpPr>
        <p:spPr>
          <a:xfrm>
            <a:off x="793790" y="285940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Era Demokrasi Terpimpin (1945-1966) merupakan periode krusial dalam sejarah politik Indonesia yang lahir dari </a:t>
            </a:r>
            <a:r>
              <a:rPr lang="en-US" sz="1550" b="1" dirty="0">
                <a:solidFill>
                  <a:srgbClr val="282824"/>
                </a:solidFill>
                <a:latin typeface="Lato" pitchFamily="34" charset="0"/>
                <a:ea typeface="Lato" pitchFamily="34" charset="-122"/>
                <a:cs typeface="Lato" pitchFamily="34" charset="-120"/>
              </a:rPr>
              <a:t>krisis demokrasi liberal</a:t>
            </a:r>
            <a:r>
              <a:rPr lang="en-US" sz="1550" dirty="0">
                <a:solidFill>
                  <a:srgbClr val="4A4A45"/>
                </a:solidFill>
                <a:latin typeface="Lato" pitchFamily="34" charset="0"/>
                <a:ea typeface="Lato" pitchFamily="34" charset="-122"/>
                <a:cs typeface="Lato" pitchFamily="34" charset="-120"/>
              </a:rPr>
              <a:t> dan ketidakstabilan politik pasca-revolusi.</a:t>
            </a:r>
            <a:endParaRPr lang="en-US" sz="1550" dirty="0"/>
          </a:p>
        </p:txBody>
      </p:sp>
      <p:sp>
        <p:nvSpPr>
          <p:cNvPr id="4" name="Text 2"/>
          <p:cNvSpPr/>
          <p:nvPr/>
        </p:nvSpPr>
        <p:spPr>
          <a:xfrm>
            <a:off x="793790" y="3717727"/>
            <a:ext cx="1304282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Keputusan Dekrit Presiden 5 Juli 1959 menjadi titik balik yang mengakhiri sistem parlementer dan memusatkan kekuasaan pada presiden, dengan tujuan menciptakan stabilitas yang sangat dibutuhkan.</a:t>
            </a:r>
            <a:endParaRPr lang="en-US" sz="1550" dirty="0"/>
          </a:p>
        </p:txBody>
      </p:sp>
      <p:sp>
        <p:nvSpPr>
          <p:cNvPr id="5" name="Text 3"/>
          <p:cNvSpPr/>
          <p:nvPr/>
        </p:nvSpPr>
        <p:spPr>
          <a:xfrm>
            <a:off x="793790" y="4422219"/>
            <a:ext cx="13042821"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Kasus nyata seperti penetapan Soekarno sebagai Presiden Seumur Hidup menunjukkan dampak sentralisasi kekuasaan terhadap demokrasi.</a:t>
            </a:r>
            <a:endParaRPr lang="en-US" sz="1550" dirty="0"/>
          </a:p>
        </p:txBody>
      </p:sp>
      <p:sp>
        <p:nvSpPr>
          <p:cNvPr id="6" name="Text 4"/>
          <p:cNvSpPr/>
          <p:nvPr/>
        </p:nvSpPr>
        <p:spPr>
          <a:xfrm>
            <a:off x="793790" y="4809173"/>
            <a:ext cx="1304282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Kebijakan luar negeri yang berani seperti Pembebasan Irian Barat dan Konfrontasi Malaysia mencerminkan semangat nasionalisme yang tinggi namun juga berujung pada isolasi.</a:t>
            </a:r>
            <a:endParaRPr lang="en-US" sz="1550" dirty="0"/>
          </a:p>
        </p:txBody>
      </p:sp>
      <p:sp>
        <p:nvSpPr>
          <p:cNvPr id="7" name="Text 5"/>
          <p:cNvSpPr/>
          <p:nvPr/>
        </p:nvSpPr>
        <p:spPr>
          <a:xfrm>
            <a:off x="793790" y="5513665"/>
            <a:ext cx="13042821"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A4A45"/>
                </a:solidFill>
                <a:latin typeface="Lato" pitchFamily="34" charset="0"/>
                <a:ea typeface="Lato" pitchFamily="34" charset="-122"/>
                <a:cs typeface="Lato" pitchFamily="34" charset="-120"/>
              </a:rPr>
              <a:t>Puncak krisis terjadi dengan Gerakan 30 September 1965, yang secara fundamental mengubah arah politik bangsa dan mengakhiri era Demokrasi Terpimpin.</a:t>
            </a:r>
            <a:endParaRPr lang="en-US" sz="1550" dirty="0"/>
          </a:p>
        </p:txBody>
      </p:sp>
      <p:sp>
        <p:nvSpPr>
          <p:cNvPr id="8" name="Text 6"/>
          <p:cNvSpPr/>
          <p:nvPr/>
        </p:nvSpPr>
        <p:spPr>
          <a:xfrm>
            <a:off x="793790" y="637198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Pelajaran penting dari periode ini adalah </a:t>
            </a:r>
            <a:r>
              <a:rPr lang="en-US" sz="1550" b="1" dirty="0">
                <a:solidFill>
                  <a:srgbClr val="4A4A45"/>
                </a:solidFill>
                <a:latin typeface="Lato" pitchFamily="34" charset="0"/>
                <a:ea typeface="Lato" pitchFamily="34" charset="-122"/>
                <a:cs typeface="Lato" pitchFamily="34" charset="-120"/>
              </a:rPr>
              <a:t>pentingnya keseimbangan kekuasaan</a:t>
            </a:r>
            <a:r>
              <a:rPr lang="en-US" sz="1550" dirty="0">
                <a:solidFill>
                  <a:srgbClr val="4A4A45"/>
                </a:solidFill>
                <a:latin typeface="Lato" pitchFamily="34" charset="0"/>
                <a:ea typeface="Lato" pitchFamily="34" charset="-122"/>
                <a:cs typeface="Lato" pitchFamily="34" charset="-120"/>
              </a:rPr>
              <a:t> dan penguatan institusi demokrasi agar pembangunan bangsa dapat berjalan secara berkelanjutan tanpa mengorbankan kebebasan dan hak-hak rakyat.</a:t>
            </a:r>
            <a:endParaRPr lang="en-US" sz="1550" dirty="0"/>
          </a:p>
        </p:txBody>
      </p:sp>
      <p:sp>
        <p:nvSpPr>
          <p:cNvPr id="9" name="Rectangle 8">
            <a:extLst>
              <a:ext uri="{FF2B5EF4-FFF2-40B4-BE49-F238E27FC236}">
                <a16:creationId xmlns:a16="http://schemas.microsoft.com/office/drawing/2014/main" id="{B5D286B7-395B-0D21-B9A8-BDFE5682CD39}"/>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97111" y="479227"/>
            <a:ext cx="12540615" cy="544711"/>
          </a:xfrm>
          <a:prstGeom prst="rect">
            <a:avLst/>
          </a:prstGeom>
          <a:noFill/>
          <a:ln/>
        </p:spPr>
        <p:txBody>
          <a:bodyPr wrap="none" lIns="0" tIns="0" rIns="0" bIns="0" rtlCol="0" anchor="t"/>
          <a:lstStyle/>
          <a:p>
            <a:pPr marL="0" indent="0" algn="l">
              <a:lnSpc>
                <a:spcPts val="4250"/>
              </a:lnSpc>
              <a:buNone/>
            </a:pPr>
            <a:r>
              <a:rPr lang="en-US" sz="3400" b="1" dirty="0">
                <a:solidFill>
                  <a:srgbClr val="282824"/>
                </a:solidFill>
                <a:latin typeface="Lato Bold" pitchFamily="34" charset="0"/>
                <a:ea typeface="Lato Bold" pitchFamily="34" charset="-122"/>
                <a:cs typeface="Lato Bold" pitchFamily="34" charset="-120"/>
              </a:rPr>
              <a:t>Latar Belakang: Dari Revolusi ke Demokrasi Liberal yang Genting</a:t>
            </a:r>
            <a:endParaRPr lang="en-US" sz="3400" dirty="0"/>
          </a:p>
        </p:txBody>
      </p:sp>
      <p:sp>
        <p:nvSpPr>
          <p:cNvPr id="3" name="Text 1"/>
          <p:cNvSpPr/>
          <p:nvPr/>
        </p:nvSpPr>
        <p:spPr>
          <a:xfrm>
            <a:off x="697111" y="1442085"/>
            <a:ext cx="6405563" cy="1115378"/>
          </a:xfrm>
          <a:prstGeom prst="rect">
            <a:avLst/>
          </a:prstGeom>
          <a:noFill/>
          <a:ln/>
        </p:spPr>
        <p:txBody>
          <a:bodyPr wrap="square" lIns="0" tIns="0" rIns="0" bIns="0" rtlCol="0" anchor="t"/>
          <a:lstStyle/>
          <a:p>
            <a:pPr marL="0" indent="0" algn="l">
              <a:lnSpc>
                <a:spcPts val="2150"/>
              </a:lnSpc>
              <a:buNone/>
            </a:pPr>
            <a:r>
              <a:rPr lang="en-US" sz="1350" dirty="0">
                <a:solidFill>
                  <a:srgbClr val="4A4A45"/>
                </a:solidFill>
                <a:latin typeface="Lato" pitchFamily="34" charset="0"/>
                <a:ea typeface="Lato" pitchFamily="34" charset="-122"/>
                <a:cs typeface="Lato" pitchFamily="34" charset="-120"/>
              </a:rPr>
              <a:t>Pasca proklamasi kemerdekaan pada tahun 1945, Indonesia mengadopsi sistem pemerintahan </a:t>
            </a:r>
            <a:r>
              <a:rPr lang="en-US" sz="1350" b="1" dirty="0">
                <a:solidFill>
                  <a:srgbClr val="282824"/>
                </a:solidFill>
                <a:latin typeface="Lato" pitchFamily="34" charset="0"/>
                <a:ea typeface="Lato" pitchFamily="34" charset="-122"/>
                <a:cs typeface="Lato" pitchFamily="34" charset="-120"/>
              </a:rPr>
              <a:t>Demokrasi Liberal (1950-1959)</a:t>
            </a:r>
            <a:r>
              <a:rPr lang="en-US" sz="1350" dirty="0">
                <a:solidFill>
                  <a:srgbClr val="4A4A45"/>
                </a:solidFill>
                <a:latin typeface="Lato" pitchFamily="34" charset="0"/>
                <a:ea typeface="Lato" pitchFamily="34" charset="-122"/>
                <a:cs typeface="Lato" pitchFamily="34" charset="-120"/>
              </a:rPr>
              <a:t>. Namun, periode ini ditandai dengan ketidakstabilan politik yang parah. Kabinet sering berganti, mengakibatkan program kerja pemerintah tidak berjalan efektif.</a:t>
            </a:r>
            <a:endParaRPr lang="en-US" sz="1350" dirty="0"/>
          </a:p>
        </p:txBody>
      </p:sp>
      <p:sp>
        <p:nvSpPr>
          <p:cNvPr id="4" name="Text 2"/>
          <p:cNvSpPr/>
          <p:nvPr/>
        </p:nvSpPr>
        <p:spPr>
          <a:xfrm>
            <a:off x="697111" y="2714268"/>
            <a:ext cx="6405563" cy="1673066"/>
          </a:xfrm>
          <a:prstGeom prst="rect">
            <a:avLst/>
          </a:prstGeom>
          <a:noFill/>
          <a:ln/>
        </p:spPr>
        <p:txBody>
          <a:bodyPr wrap="square" lIns="0" tIns="0" rIns="0" bIns="0" rtlCol="0" anchor="t"/>
          <a:lstStyle/>
          <a:p>
            <a:pPr marL="0" indent="0" algn="l">
              <a:lnSpc>
                <a:spcPts val="2150"/>
              </a:lnSpc>
              <a:buNone/>
            </a:pPr>
            <a:r>
              <a:rPr lang="en-US" sz="1350" dirty="0">
                <a:solidFill>
                  <a:srgbClr val="4A4A45"/>
                </a:solidFill>
                <a:latin typeface="Lato" pitchFamily="34" charset="0"/>
                <a:ea typeface="Lato" pitchFamily="34" charset="-122"/>
                <a:cs typeface="Lato" pitchFamily="34" charset="-120"/>
              </a:rPr>
              <a:t>Pemberontakan daerah seperti PRRI/Permesta semakin memperburuk situasi, mengancam persatuan dan kesatuan bangsa. Selain itu, </a:t>
            </a:r>
            <a:r>
              <a:rPr lang="en-US" sz="1350" b="1" dirty="0">
                <a:solidFill>
                  <a:srgbClr val="4A4A45"/>
                </a:solidFill>
                <a:latin typeface="Lato" pitchFamily="34" charset="0"/>
                <a:ea typeface="Lato" pitchFamily="34" charset="-122"/>
                <a:cs typeface="Lato" pitchFamily="34" charset="-120"/>
              </a:rPr>
              <a:t>Konstituante</a:t>
            </a:r>
            <a:r>
              <a:rPr lang="en-US" sz="1350" dirty="0">
                <a:solidFill>
                  <a:srgbClr val="4A4A45"/>
                </a:solidFill>
                <a:latin typeface="Lato" pitchFamily="34" charset="0"/>
                <a:ea typeface="Lato" pitchFamily="34" charset="-122"/>
                <a:cs typeface="Lato" pitchFamily="34" charset="-120"/>
              </a:rPr>
              <a:t> yang bertugas menyusun Undang-Undang Dasar baru menemui jalan buntu, gagal mencapai konsensus dan menolak usulan Presiden Soekarno untuk kembali ke UUD 1945. Situasi genting ini menciptakan landasan bagi perubahan radikal dalam sistem politik Indonesia.</a:t>
            </a:r>
            <a:endParaRPr lang="en-US" sz="1350" dirty="0"/>
          </a:p>
        </p:txBody>
      </p:sp>
      <p:pic>
        <p:nvPicPr>
          <p:cNvPr id="5" name="Image 0" descr="preencoded.png"/>
          <p:cNvPicPr>
            <a:picLocks noChangeAspect="1"/>
          </p:cNvPicPr>
          <p:nvPr/>
        </p:nvPicPr>
        <p:blipFill>
          <a:blip r:embed="rId3"/>
          <a:stretch>
            <a:fillRect/>
          </a:stretch>
        </p:blipFill>
        <p:spPr>
          <a:xfrm>
            <a:off x="8224837" y="1263193"/>
            <a:ext cx="6405563" cy="696640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97111" y="479227"/>
            <a:ext cx="12170331" cy="544711"/>
          </a:xfrm>
          <a:prstGeom prst="rect">
            <a:avLst/>
          </a:prstGeom>
          <a:noFill/>
          <a:ln/>
        </p:spPr>
        <p:txBody>
          <a:bodyPr wrap="none" lIns="0" tIns="0" rIns="0" bIns="0" rtlCol="0" anchor="t"/>
          <a:lstStyle/>
          <a:p>
            <a:pPr marL="0" indent="0" algn="l">
              <a:lnSpc>
                <a:spcPts val="4250"/>
              </a:lnSpc>
              <a:buNone/>
            </a:pPr>
            <a:r>
              <a:rPr lang="en-US" sz="3400" b="1" dirty="0">
                <a:solidFill>
                  <a:srgbClr val="282824"/>
                </a:solidFill>
                <a:latin typeface="Lato Bold" pitchFamily="34" charset="0"/>
                <a:ea typeface="Lato Bold" pitchFamily="34" charset="-122"/>
                <a:cs typeface="Lato Bold" pitchFamily="34" charset="-120"/>
              </a:rPr>
              <a:t>Dekrit Presiden 5 Juli 1959: Titik Balik Sistem Politik Indonesia</a:t>
            </a:r>
            <a:endParaRPr lang="en-US" sz="3400" dirty="0"/>
          </a:p>
        </p:txBody>
      </p:sp>
      <p:sp>
        <p:nvSpPr>
          <p:cNvPr id="4" name="Text 1"/>
          <p:cNvSpPr/>
          <p:nvPr/>
        </p:nvSpPr>
        <p:spPr>
          <a:xfrm>
            <a:off x="7535347" y="1442085"/>
            <a:ext cx="6405563" cy="1115378"/>
          </a:xfrm>
          <a:prstGeom prst="rect">
            <a:avLst/>
          </a:prstGeom>
          <a:noFill/>
          <a:ln/>
        </p:spPr>
        <p:txBody>
          <a:bodyPr wrap="square" lIns="0" tIns="0" rIns="0" bIns="0" rtlCol="0" anchor="t"/>
          <a:lstStyle/>
          <a:p>
            <a:pPr marL="0" indent="0" algn="l">
              <a:lnSpc>
                <a:spcPts val="2150"/>
              </a:lnSpc>
              <a:buNone/>
            </a:pPr>
            <a:r>
              <a:rPr lang="en-US" sz="1350" dirty="0">
                <a:solidFill>
                  <a:srgbClr val="4A4A45"/>
                </a:solidFill>
                <a:latin typeface="Lato" pitchFamily="34" charset="0"/>
                <a:ea typeface="Lato" pitchFamily="34" charset="-122"/>
                <a:cs typeface="Lato" pitchFamily="34" charset="-120"/>
              </a:rPr>
              <a:t>Pada tanggal 5 Juli 1959, Presiden Soekarno mengeluarkan </a:t>
            </a:r>
            <a:r>
              <a:rPr lang="en-US" sz="1350" b="1" dirty="0">
                <a:solidFill>
                  <a:srgbClr val="282824"/>
                </a:solidFill>
                <a:latin typeface="Lato" pitchFamily="34" charset="0"/>
                <a:ea typeface="Lato" pitchFamily="34" charset="-122"/>
                <a:cs typeface="Lato" pitchFamily="34" charset="-120"/>
              </a:rPr>
              <a:t>Dekrit Presiden</a:t>
            </a:r>
            <a:r>
              <a:rPr lang="en-US" sz="1350" dirty="0">
                <a:solidFill>
                  <a:srgbClr val="4A4A45"/>
                </a:solidFill>
                <a:latin typeface="Lato" pitchFamily="34" charset="0"/>
                <a:ea typeface="Lato" pitchFamily="34" charset="-122"/>
                <a:cs typeface="Lato" pitchFamily="34" charset="-120"/>
              </a:rPr>
              <a:t> yang menandai berakhirnya era Demokrasi Liberal dan dimulainya Demokrasi Terpimpin. Dekrit ini membubarkan Konstituante dan menyatakan berlakunya kembali UUD 1945, menggantikan UUD Sementara 1950.</a:t>
            </a:r>
            <a:endParaRPr lang="en-US" sz="1350" dirty="0"/>
          </a:p>
        </p:txBody>
      </p:sp>
      <p:sp>
        <p:nvSpPr>
          <p:cNvPr id="5" name="Text 2"/>
          <p:cNvSpPr/>
          <p:nvPr/>
        </p:nvSpPr>
        <p:spPr>
          <a:xfrm>
            <a:off x="7535347" y="2714268"/>
            <a:ext cx="6405563" cy="1673066"/>
          </a:xfrm>
          <a:prstGeom prst="rect">
            <a:avLst/>
          </a:prstGeom>
          <a:noFill/>
          <a:ln/>
        </p:spPr>
        <p:txBody>
          <a:bodyPr wrap="square" lIns="0" tIns="0" rIns="0" bIns="0" rtlCol="0" anchor="t"/>
          <a:lstStyle/>
          <a:p>
            <a:pPr marL="0" indent="0" algn="l">
              <a:lnSpc>
                <a:spcPts val="2150"/>
              </a:lnSpc>
              <a:buNone/>
            </a:pPr>
            <a:r>
              <a:rPr lang="en-US" sz="1350" dirty="0">
                <a:solidFill>
                  <a:srgbClr val="4A4A45"/>
                </a:solidFill>
                <a:latin typeface="Lato" pitchFamily="34" charset="0"/>
                <a:ea typeface="Lato" pitchFamily="34" charset="-122"/>
                <a:cs typeface="Lato" pitchFamily="34" charset="-120"/>
              </a:rPr>
              <a:t>Tindakan ini memusatkan kekuasaan secara signifikan pada presiden, dengan pembentukan Majelis Permusyawaratan Rakyat Sementara (MPRS) dan Dewan Pertimbangan Agung Sementara (DPAS) yang anggotanya diangkat langsung oleh presiden. Dekrit ini secara resmi mengawali </a:t>
            </a:r>
            <a:r>
              <a:rPr lang="en-US" sz="1350" b="1" dirty="0">
                <a:solidFill>
                  <a:srgbClr val="4A4A45"/>
                </a:solidFill>
                <a:latin typeface="Lato" pitchFamily="34" charset="0"/>
                <a:ea typeface="Lato" pitchFamily="34" charset="-122"/>
                <a:cs typeface="Lato" pitchFamily="34" charset="-120"/>
              </a:rPr>
              <a:t>Demokrasi Terpimpin</a:t>
            </a:r>
            <a:r>
              <a:rPr lang="en-US" sz="1350" dirty="0">
                <a:solidFill>
                  <a:srgbClr val="4A4A45"/>
                </a:solidFill>
                <a:latin typeface="Lato" pitchFamily="34" charset="0"/>
                <a:ea typeface="Lato" pitchFamily="34" charset="-122"/>
                <a:cs typeface="Lato" pitchFamily="34" charset="-120"/>
              </a:rPr>
              <a:t>, sebuah sistem politik yang cenderung otoriter di bawah kepemimpinan Soekarno, bertujuan untuk menciptakan stabilitas di tengah kekacauan politik.</a:t>
            </a:r>
            <a:endParaRPr lang="en-US" sz="1350" dirty="0"/>
          </a:p>
        </p:txBody>
      </p:sp>
      <p:pic>
        <p:nvPicPr>
          <p:cNvPr id="1026" name="Picture 2">
            <a:extLst>
              <a:ext uri="{FF2B5EF4-FFF2-40B4-BE49-F238E27FC236}">
                <a16:creationId xmlns:a16="http://schemas.microsoft.com/office/drawing/2014/main" id="{8DD33603-04A9-C82A-253B-6F2F5F4AC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54" y="1442085"/>
            <a:ext cx="6667500" cy="61653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C2575DC-9F95-1E2C-F543-8BD26BEB5BC6}"/>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57513"/>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Demokrasi Terpimpin: Konsep Nasakom dan Sentralisasi Kekuasaan</a:t>
            </a:r>
            <a:endParaRPr lang="en-US" sz="3900" dirty="0"/>
          </a:p>
        </p:txBody>
      </p:sp>
      <p:sp>
        <p:nvSpPr>
          <p:cNvPr id="3" name="Shape 1"/>
          <p:cNvSpPr/>
          <p:nvPr/>
        </p:nvSpPr>
        <p:spPr>
          <a:xfrm>
            <a:off x="793790" y="2694503"/>
            <a:ext cx="4215289" cy="4477464"/>
          </a:xfrm>
          <a:prstGeom prst="roundRect">
            <a:avLst>
              <a:gd name="adj" fmla="val 706"/>
            </a:avLst>
          </a:prstGeom>
          <a:solidFill>
            <a:srgbClr val="E5DFD2"/>
          </a:solidFill>
          <a:ln/>
        </p:spPr>
      </p:sp>
      <p:sp>
        <p:nvSpPr>
          <p:cNvPr id="4" name="Shape 2"/>
          <p:cNvSpPr/>
          <p:nvPr/>
        </p:nvSpPr>
        <p:spPr>
          <a:xfrm>
            <a:off x="992148" y="2892862"/>
            <a:ext cx="595313" cy="595313"/>
          </a:xfrm>
          <a:prstGeom prst="roundRect">
            <a:avLst>
              <a:gd name="adj" fmla="val 15358451"/>
            </a:avLst>
          </a:prstGeom>
          <a:solidFill>
            <a:srgbClr val="282824"/>
          </a:solidFill>
          <a:ln/>
        </p:spPr>
      </p:sp>
      <p:pic>
        <p:nvPicPr>
          <p:cNvPr id="5" name="Image 0" descr="preencoded.png"/>
          <p:cNvPicPr>
            <a:picLocks noChangeAspect="1"/>
          </p:cNvPicPr>
          <p:nvPr/>
        </p:nvPicPr>
        <p:blipFill>
          <a:blip r:embed="rId3"/>
          <a:stretch>
            <a:fillRect/>
          </a:stretch>
        </p:blipFill>
        <p:spPr>
          <a:xfrm>
            <a:off x="1155859" y="3056453"/>
            <a:ext cx="267891" cy="267891"/>
          </a:xfrm>
          <a:prstGeom prst="rect">
            <a:avLst/>
          </a:prstGeom>
        </p:spPr>
      </p:pic>
      <p:sp>
        <p:nvSpPr>
          <p:cNvPr id="6" name="Text 3"/>
          <p:cNvSpPr/>
          <p:nvPr/>
        </p:nvSpPr>
        <p:spPr>
          <a:xfrm>
            <a:off x="992148" y="368653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Konsep Nasakom</a:t>
            </a:r>
            <a:endParaRPr lang="en-US" sz="1950" dirty="0"/>
          </a:p>
        </p:txBody>
      </p:sp>
      <p:sp>
        <p:nvSpPr>
          <p:cNvPr id="7" name="Text 4"/>
          <p:cNvSpPr/>
          <p:nvPr/>
        </p:nvSpPr>
        <p:spPr>
          <a:xfrm>
            <a:off x="992148" y="4115753"/>
            <a:ext cx="3818573" cy="254031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Soekarno memperkenalkan ideologi </a:t>
            </a:r>
            <a:r>
              <a:rPr lang="en-US" sz="1550" b="1" dirty="0">
                <a:solidFill>
                  <a:srgbClr val="282824"/>
                </a:solidFill>
                <a:latin typeface="Lato" pitchFamily="34" charset="0"/>
                <a:ea typeface="Lato" pitchFamily="34" charset="-122"/>
                <a:cs typeface="Lato" pitchFamily="34" charset="-120"/>
              </a:rPr>
              <a:t>Nasakom</a:t>
            </a:r>
            <a:r>
              <a:rPr lang="en-US" sz="1550" dirty="0">
                <a:solidFill>
                  <a:srgbClr val="4A4A45"/>
                </a:solidFill>
                <a:latin typeface="Lato" pitchFamily="34" charset="0"/>
                <a:ea typeface="Lato" pitchFamily="34" charset="-122"/>
                <a:cs typeface="Lato" pitchFamily="34" charset="-120"/>
              </a:rPr>
              <a:t>, singkatan dari Nasionalisme, Agama, dan Komunisme. Konsep ini berusaha menyatukan berbagai elemen kekuatan politik di Indonesia, namun secara praktis memberikan ruang lebih besar bagi Partai Komunis Indonesia (PKI) dalam kancah politik nasional.</a:t>
            </a:r>
            <a:endParaRPr lang="en-US" sz="1550" dirty="0"/>
          </a:p>
        </p:txBody>
      </p:sp>
      <p:sp>
        <p:nvSpPr>
          <p:cNvPr id="8" name="Shape 5"/>
          <p:cNvSpPr/>
          <p:nvPr/>
        </p:nvSpPr>
        <p:spPr>
          <a:xfrm>
            <a:off x="5207437" y="2694503"/>
            <a:ext cx="4215408" cy="4477464"/>
          </a:xfrm>
          <a:prstGeom prst="roundRect">
            <a:avLst>
              <a:gd name="adj" fmla="val 706"/>
            </a:avLst>
          </a:prstGeom>
          <a:solidFill>
            <a:srgbClr val="E5DFD2"/>
          </a:solidFill>
          <a:ln/>
        </p:spPr>
      </p:sp>
      <p:sp>
        <p:nvSpPr>
          <p:cNvPr id="9" name="Shape 6"/>
          <p:cNvSpPr/>
          <p:nvPr/>
        </p:nvSpPr>
        <p:spPr>
          <a:xfrm>
            <a:off x="5405795" y="2892862"/>
            <a:ext cx="595313" cy="595313"/>
          </a:xfrm>
          <a:prstGeom prst="roundRect">
            <a:avLst>
              <a:gd name="adj" fmla="val 15358451"/>
            </a:avLst>
          </a:prstGeom>
          <a:solidFill>
            <a:srgbClr val="282824"/>
          </a:solidFill>
          <a:ln/>
        </p:spPr>
      </p:sp>
      <p:pic>
        <p:nvPicPr>
          <p:cNvPr id="10" name="Image 1" descr="preencoded.png"/>
          <p:cNvPicPr>
            <a:picLocks noChangeAspect="1"/>
          </p:cNvPicPr>
          <p:nvPr/>
        </p:nvPicPr>
        <p:blipFill>
          <a:blip r:embed="rId4"/>
          <a:stretch>
            <a:fillRect/>
          </a:stretch>
        </p:blipFill>
        <p:spPr>
          <a:xfrm>
            <a:off x="5569506" y="3056453"/>
            <a:ext cx="267891" cy="267891"/>
          </a:xfrm>
          <a:prstGeom prst="rect">
            <a:avLst/>
          </a:prstGeom>
        </p:spPr>
      </p:pic>
      <p:sp>
        <p:nvSpPr>
          <p:cNvPr id="11" name="Text 7"/>
          <p:cNvSpPr/>
          <p:nvPr/>
        </p:nvSpPr>
        <p:spPr>
          <a:xfrm>
            <a:off x="5405795" y="3686532"/>
            <a:ext cx="2543294"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Sentralisasi Kekuasaan</a:t>
            </a:r>
            <a:endParaRPr lang="en-US" sz="1950" dirty="0"/>
          </a:p>
        </p:txBody>
      </p:sp>
      <p:sp>
        <p:nvSpPr>
          <p:cNvPr id="12" name="Text 8"/>
          <p:cNvSpPr/>
          <p:nvPr/>
        </p:nvSpPr>
        <p:spPr>
          <a:xfrm>
            <a:off x="5405795" y="4115753"/>
            <a:ext cx="3818692" cy="2857857"/>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Di bawah Demokrasi Terpimpin, terjadi sentralisasi kekuasaan yang kuat di tangan presiden. Dewan Perwakilan Rakyat Gotong Royong (DPR-GR) dibentuk untuk menggantikan DPR, namun lembaga legislatif ini cenderung lemah dan sangat bergantung pada presiden, mengurangi fungsi kontrol dan keseimbangan kekuasaan.</a:t>
            </a:r>
            <a:endParaRPr lang="en-US" sz="1550" dirty="0"/>
          </a:p>
        </p:txBody>
      </p:sp>
      <p:sp>
        <p:nvSpPr>
          <p:cNvPr id="13" name="Shape 9"/>
          <p:cNvSpPr/>
          <p:nvPr/>
        </p:nvSpPr>
        <p:spPr>
          <a:xfrm>
            <a:off x="9621203" y="2694503"/>
            <a:ext cx="4215289" cy="4477464"/>
          </a:xfrm>
          <a:prstGeom prst="roundRect">
            <a:avLst>
              <a:gd name="adj" fmla="val 706"/>
            </a:avLst>
          </a:prstGeom>
          <a:solidFill>
            <a:srgbClr val="E5DFD2"/>
          </a:solidFill>
          <a:ln/>
        </p:spPr>
      </p:sp>
      <p:sp>
        <p:nvSpPr>
          <p:cNvPr id="14" name="Shape 10"/>
          <p:cNvSpPr/>
          <p:nvPr/>
        </p:nvSpPr>
        <p:spPr>
          <a:xfrm>
            <a:off x="9819561" y="2892862"/>
            <a:ext cx="595313" cy="595313"/>
          </a:xfrm>
          <a:prstGeom prst="roundRect">
            <a:avLst>
              <a:gd name="adj" fmla="val 15358451"/>
            </a:avLst>
          </a:prstGeom>
          <a:solidFill>
            <a:srgbClr val="282824"/>
          </a:solidFill>
          <a:ln/>
        </p:spPr>
      </p:sp>
      <p:pic>
        <p:nvPicPr>
          <p:cNvPr id="15" name="Image 2" descr="preencoded.png"/>
          <p:cNvPicPr>
            <a:picLocks noChangeAspect="1"/>
          </p:cNvPicPr>
          <p:nvPr/>
        </p:nvPicPr>
        <p:blipFill>
          <a:blip r:embed="rId5"/>
          <a:stretch>
            <a:fillRect/>
          </a:stretch>
        </p:blipFill>
        <p:spPr>
          <a:xfrm>
            <a:off x="9983272" y="3056453"/>
            <a:ext cx="267891" cy="267891"/>
          </a:xfrm>
          <a:prstGeom prst="rect">
            <a:avLst/>
          </a:prstGeom>
        </p:spPr>
      </p:pic>
      <p:sp>
        <p:nvSpPr>
          <p:cNvPr id="16" name="Text 11"/>
          <p:cNvSpPr/>
          <p:nvPr/>
        </p:nvSpPr>
        <p:spPr>
          <a:xfrm>
            <a:off x="9819561" y="3686532"/>
            <a:ext cx="264223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Kekuatan Utama Politik</a:t>
            </a:r>
            <a:endParaRPr lang="en-US" sz="1950" dirty="0"/>
          </a:p>
        </p:txBody>
      </p:sp>
      <p:sp>
        <p:nvSpPr>
          <p:cNvPr id="17" name="Text 12"/>
          <p:cNvSpPr/>
          <p:nvPr/>
        </p:nvSpPr>
        <p:spPr>
          <a:xfrm>
            <a:off x="9819561" y="4115753"/>
            <a:ext cx="3818573" cy="222277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Militer (Angkatan Darat) dan PKI berkembang menjadi dua blok kekuatan utama yang saling bersaing dalam sistem politik Demokrasi Terpimpin. Persaingan ini menciptakan ketegangan laten yang akan memuncak di kemudian hari, memengaruhi arah kebijakan dan stabilitas negara.</a:t>
            </a:r>
            <a:endParaRPr lang="en-US" sz="1550" dirty="0"/>
          </a:p>
        </p:txBody>
      </p:sp>
      <p:sp>
        <p:nvSpPr>
          <p:cNvPr id="18" name="Rectangle 17">
            <a:extLst>
              <a:ext uri="{FF2B5EF4-FFF2-40B4-BE49-F238E27FC236}">
                <a16:creationId xmlns:a16="http://schemas.microsoft.com/office/drawing/2014/main" id="{D69AD021-8715-56D8-4AA1-FBE5B65C5770}"/>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53772" y="449461"/>
            <a:ext cx="13295352" cy="510778"/>
          </a:xfrm>
          <a:prstGeom prst="rect">
            <a:avLst/>
          </a:prstGeom>
          <a:noFill/>
          <a:ln/>
        </p:spPr>
        <p:txBody>
          <a:bodyPr wrap="none" lIns="0" tIns="0" rIns="0" bIns="0" rtlCol="0" anchor="t"/>
          <a:lstStyle/>
          <a:p>
            <a:pPr marL="0" indent="0" algn="l">
              <a:lnSpc>
                <a:spcPts val="4000"/>
              </a:lnSpc>
              <a:buNone/>
            </a:pPr>
            <a:r>
              <a:rPr lang="en-US" sz="3200" b="1" dirty="0">
                <a:solidFill>
                  <a:srgbClr val="282824"/>
                </a:solidFill>
                <a:latin typeface="Lato Bold" pitchFamily="34" charset="0"/>
                <a:ea typeface="Lato Bold" pitchFamily="34" charset="-122"/>
                <a:cs typeface="Lato Bold" pitchFamily="34" charset="-120"/>
              </a:rPr>
              <a:t>Kebijakan Politik Utama: Pembebasan Irian Barat &amp; Konfrontasi Malaysia</a:t>
            </a:r>
            <a:endParaRPr lang="en-US" sz="3200" dirty="0"/>
          </a:p>
        </p:txBody>
      </p:sp>
      <p:pic>
        <p:nvPicPr>
          <p:cNvPr id="3" name="Image 0" descr="preencoded.png"/>
          <p:cNvPicPr>
            <a:picLocks noChangeAspect="1"/>
          </p:cNvPicPr>
          <p:nvPr/>
        </p:nvPicPr>
        <p:blipFill>
          <a:blip r:embed="rId3"/>
          <a:stretch>
            <a:fillRect/>
          </a:stretch>
        </p:blipFill>
        <p:spPr>
          <a:xfrm>
            <a:off x="653772" y="1389221"/>
            <a:ext cx="6462117" cy="6462117"/>
          </a:xfrm>
          <a:prstGeom prst="rect">
            <a:avLst/>
          </a:prstGeom>
        </p:spPr>
      </p:pic>
      <p:sp>
        <p:nvSpPr>
          <p:cNvPr id="4" name="Text 1"/>
          <p:cNvSpPr/>
          <p:nvPr/>
        </p:nvSpPr>
        <p:spPr>
          <a:xfrm>
            <a:off x="7522131" y="1352431"/>
            <a:ext cx="6462117" cy="1307306"/>
          </a:xfrm>
          <a:prstGeom prst="rect">
            <a:avLst/>
          </a:prstGeom>
          <a:noFill/>
          <a:ln/>
        </p:spPr>
        <p:txBody>
          <a:bodyPr wrap="square" lIns="0" tIns="0" rIns="0" bIns="0" rtlCol="0" anchor="t"/>
          <a:lstStyle/>
          <a:p>
            <a:pPr marL="342900" indent="-342900" algn="l">
              <a:lnSpc>
                <a:spcPts val="2050"/>
              </a:lnSpc>
              <a:buSzPct val="100000"/>
              <a:buChar char="•"/>
            </a:pPr>
            <a:r>
              <a:rPr lang="en-US" sz="1250" b="1" dirty="0">
                <a:solidFill>
                  <a:srgbClr val="4A4A45"/>
                </a:solidFill>
                <a:latin typeface="Lato" pitchFamily="34" charset="0"/>
                <a:ea typeface="Lato" pitchFamily="34" charset="-122"/>
                <a:cs typeface="Lato" pitchFamily="34" charset="-120"/>
              </a:rPr>
              <a:t>Pembebasan Irian Barat</a:t>
            </a:r>
            <a:r>
              <a:rPr lang="en-US" sz="1250" dirty="0">
                <a:solidFill>
                  <a:srgbClr val="4A4A45"/>
                </a:solidFill>
                <a:latin typeface="Lato" pitchFamily="34" charset="0"/>
                <a:ea typeface="Lato" pitchFamily="34" charset="-122"/>
                <a:cs typeface="Lato" pitchFamily="34" charset="-120"/>
              </a:rPr>
              <a:t> Salah satu kebijakan luar negeri terpenting adalah upaya </a:t>
            </a:r>
            <a:r>
              <a:rPr lang="en-US" sz="1250" b="1" dirty="0">
                <a:solidFill>
                  <a:srgbClr val="282824"/>
                </a:solidFill>
                <a:latin typeface="Lato" pitchFamily="34" charset="0"/>
                <a:ea typeface="Lato" pitchFamily="34" charset="-122"/>
                <a:cs typeface="Lato" pitchFamily="34" charset="-120"/>
              </a:rPr>
              <a:t>Pembebasan Irian Barat</a:t>
            </a:r>
            <a:r>
              <a:rPr lang="en-US" sz="1250" dirty="0">
                <a:solidFill>
                  <a:srgbClr val="4A4A45"/>
                </a:solidFill>
                <a:latin typeface="Lato" pitchFamily="34" charset="0"/>
                <a:ea typeface="Lato" pitchFamily="34" charset="-122"/>
                <a:cs typeface="Lato" pitchFamily="34" charset="-120"/>
              </a:rPr>
              <a:t> dari Belanda. Indonesia melancarkan konfrontasi total yang melibatkan aspek politik, diplomasi, ekonomi, dan militer melalui operasi </a:t>
            </a:r>
            <a:r>
              <a:rPr lang="en-US" sz="1250" b="1" dirty="0">
                <a:solidFill>
                  <a:srgbClr val="4A4A45"/>
                </a:solidFill>
                <a:latin typeface="Lato" pitchFamily="34" charset="0"/>
                <a:ea typeface="Lato" pitchFamily="34" charset="-122"/>
                <a:cs typeface="Lato" pitchFamily="34" charset="-120"/>
              </a:rPr>
              <a:t>Trikora</a:t>
            </a:r>
            <a:r>
              <a:rPr lang="en-US" sz="1250" dirty="0">
                <a:solidFill>
                  <a:srgbClr val="4A4A45"/>
                </a:solidFill>
                <a:latin typeface="Lato" pitchFamily="34" charset="0"/>
                <a:ea typeface="Lato" pitchFamily="34" charset="-122"/>
                <a:cs typeface="Lato" pitchFamily="34" charset="-120"/>
              </a:rPr>
              <a:t> (Tri Komando Rakyat). Kampanye ini berhasil mengembalikan Irian Barat ke pangkuan Ibu Pertiwi pada tahun 1963.</a:t>
            </a:r>
            <a:endParaRPr lang="en-US" sz="1250" dirty="0"/>
          </a:p>
        </p:txBody>
      </p:sp>
      <p:sp>
        <p:nvSpPr>
          <p:cNvPr id="5" name="Text 2"/>
          <p:cNvSpPr/>
          <p:nvPr/>
        </p:nvSpPr>
        <p:spPr>
          <a:xfrm>
            <a:off x="7522131" y="2716887"/>
            <a:ext cx="6462117" cy="1307306"/>
          </a:xfrm>
          <a:prstGeom prst="rect">
            <a:avLst/>
          </a:prstGeom>
          <a:noFill/>
          <a:ln/>
        </p:spPr>
        <p:txBody>
          <a:bodyPr wrap="square" lIns="0" tIns="0" rIns="0" bIns="0" rtlCol="0" anchor="t"/>
          <a:lstStyle/>
          <a:p>
            <a:pPr marL="342900" indent="-342900" algn="l">
              <a:lnSpc>
                <a:spcPts val="2050"/>
              </a:lnSpc>
              <a:buSzPct val="100000"/>
              <a:buChar char="•"/>
            </a:pPr>
            <a:r>
              <a:rPr lang="en-US" sz="1250" b="1" dirty="0">
                <a:solidFill>
                  <a:srgbClr val="4A4A45"/>
                </a:solidFill>
                <a:latin typeface="Lato" pitchFamily="34" charset="0"/>
                <a:ea typeface="Lato" pitchFamily="34" charset="-122"/>
                <a:cs typeface="Lato" pitchFamily="34" charset="-120"/>
              </a:rPr>
              <a:t>Konfrontasi Malaysia (1963-1966)</a:t>
            </a:r>
            <a:r>
              <a:rPr lang="en-US" sz="1250" dirty="0">
                <a:solidFill>
                  <a:srgbClr val="4A4A45"/>
                </a:solidFill>
                <a:latin typeface="Lato" pitchFamily="34" charset="0"/>
                <a:ea typeface="Lato" pitchFamily="34" charset="-122"/>
                <a:cs typeface="Lato" pitchFamily="34" charset="-120"/>
              </a:rPr>
              <a:t> Kebijakan kontroversial lainnya adalah </a:t>
            </a:r>
            <a:r>
              <a:rPr lang="en-US" sz="1250" b="1" dirty="0">
                <a:solidFill>
                  <a:srgbClr val="4A4A45"/>
                </a:solidFill>
                <a:latin typeface="Lato" pitchFamily="34" charset="0"/>
                <a:ea typeface="Lato" pitchFamily="34" charset="-122"/>
                <a:cs typeface="Lato" pitchFamily="34" charset="-120"/>
              </a:rPr>
              <a:t>Konfrontasi terhadap Federasi Malaysia</a:t>
            </a:r>
            <a:r>
              <a:rPr lang="en-US" sz="1250" dirty="0">
                <a:solidFill>
                  <a:srgbClr val="4A4A45"/>
                </a:solidFill>
                <a:latin typeface="Lato" pitchFamily="34" charset="0"/>
                <a:ea typeface="Lato" pitchFamily="34" charset="-122"/>
                <a:cs typeface="Lato" pitchFamily="34" charset="-120"/>
              </a:rPr>
              <a:t>. Soekarno menolak pembentukan Federasi Malaysia karena dianggap sebagai proyek neo-kolonialisme Inggris. Indonesia memutuskan hubungan diplomatik dan melancarkan operasi militer yang dikenal dengan sebutan </a:t>
            </a:r>
            <a:r>
              <a:rPr lang="en-US" sz="1250" b="1" dirty="0">
                <a:solidFill>
                  <a:srgbClr val="4A4A45"/>
                </a:solidFill>
                <a:latin typeface="Lato" pitchFamily="34" charset="0"/>
                <a:ea typeface="Lato" pitchFamily="34" charset="-122"/>
                <a:cs typeface="Lato" pitchFamily="34" charset="-120"/>
              </a:rPr>
              <a:t>Dwi Kora</a:t>
            </a:r>
            <a:r>
              <a:rPr lang="en-US" sz="1250" dirty="0">
                <a:solidFill>
                  <a:srgbClr val="4A4A45"/>
                </a:solidFill>
                <a:latin typeface="Lato" pitchFamily="34" charset="0"/>
                <a:ea typeface="Lato" pitchFamily="34" charset="-122"/>
                <a:cs typeface="Lato" pitchFamily="34" charset="-120"/>
              </a:rPr>
              <a:t> (Dwi Komando Rakyat), menyerukan "Ganyang Malaysia."</a:t>
            </a:r>
            <a:endParaRPr lang="en-US" sz="1250" dirty="0"/>
          </a:p>
        </p:txBody>
      </p:sp>
      <p:sp>
        <p:nvSpPr>
          <p:cNvPr id="6" name="Rectangle 5">
            <a:extLst>
              <a:ext uri="{FF2B5EF4-FFF2-40B4-BE49-F238E27FC236}">
                <a16:creationId xmlns:a16="http://schemas.microsoft.com/office/drawing/2014/main" id="{A9ABE65C-FEDF-7E5F-F8FE-1F64A68510AB}"/>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7357" y="520660"/>
            <a:ext cx="11991380" cy="591741"/>
          </a:xfrm>
          <a:prstGeom prst="rect">
            <a:avLst/>
          </a:prstGeom>
          <a:noFill/>
          <a:ln/>
        </p:spPr>
        <p:txBody>
          <a:bodyPr wrap="none" lIns="0" tIns="0" rIns="0" bIns="0" rtlCol="0" anchor="t"/>
          <a:lstStyle/>
          <a:p>
            <a:pPr marL="0" indent="0" algn="l">
              <a:lnSpc>
                <a:spcPts val="4650"/>
              </a:lnSpc>
              <a:buNone/>
            </a:pPr>
            <a:r>
              <a:rPr lang="en-US" sz="3700" b="1" dirty="0">
                <a:solidFill>
                  <a:srgbClr val="282824"/>
                </a:solidFill>
                <a:latin typeface="Lato Bold" pitchFamily="34" charset="0"/>
                <a:ea typeface="Lato Bold" pitchFamily="34" charset="-122"/>
                <a:cs typeface="Lato Bold" pitchFamily="34" charset="-120"/>
              </a:rPr>
              <a:t>Politik Mercusuar: Proyek Megah yang Menguras Negara</a:t>
            </a:r>
            <a:endParaRPr lang="en-US" sz="3700" dirty="0"/>
          </a:p>
        </p:txBody>
      </p:sp>
      <p:sp>
        <p:nvSpPr>
          <p:cNvPr id="3" name="Text 1"/>
          <p:cNvSpPr/>
          <p:nvPr/>
        </p:nvSpPr>
        <p:spPr>
          <a:xfrm>
            <a:off x="757357" y="1491020"/>
            <a:ext cx="13115687" cy="605790"/>
          </a:xfrm>
          <a:prstGeom prst="rect">
            <a:avLst/>
          </a:prstGeom>
          <a:noFill/>
          <a:ln/>
        </p:spPr>
        <p:txBody>
          <a:bodyPr wrap="square" lIns="0" tIns="0" rIns="0" bIns="0" rtlCol="0" anchor="t"/>
          <a:lstStyle/>
          <a:p>
            <a:pPr marL="0" indent="0" algn="l">
              <a:lnSpc>
                <a:spcPts val="2350"/>
              </a:lnSpc>
              <a:buNone/>
            </a:pPr>
            <a:r>
              <a:rPr lang="en-US" sz="1450" dirty="0">
                <a:solidFill>
                  <a:srgbClr val="4A4A45"/>
                </a:solidFill>
                <a:latin typeface="Lato" pitchFamily="34" charset="0"/>
                <a:ea typeface="Lato" pitchFamily="34" charset="-122"/>
                <a:cs typeface="Lato" pitchFamily="34" charset="-120"/>
              </a:rPr>
              <a:t>Di tengah berbagai tantangan, Demokrasi Terpimpin juga diwarnai dengan </a:t>
            </a:r>
            <a:r>
              <a:rPr lang="en-US" sz="1450" b="1" dirty="0">
                <a:solidFill>
                  <a:srgbClr val="282824"/>
                </a:solidFill>
                <a:latin typeface="Lato" pitchFamily="34" charset="0"/>
                <a:ea typeface="Lato" pitchFamily="34" charset="-122"/>
                <a:cs typeface="Lato" pitchFamily="34" charset="-120"/>
              </a:rPr>
              <a:t>Politik Mercusuar</a:t>
            </a:r>
            <a:r>
              <a:rPr lang="en-US" sz="1450" dirty="0">
                <a:solidFill>
                  <a:srgbClr val="4A4A45"/>
                </a:solidFill>
                <a:latin typeface="Lato" pitchFamily="34" charset="0"/>
                <a:ea typeface="Lato" pitchFamily="34" charset="-122"/>
                <a:cs typeface="Lato" pitchFamily="34" charset="-120"/>
              </a:rPr>
              <a:t>, yaitu proyek-proyek pembangunan monumental yang bertujuan menunjukkan kebesaran Indonesia di mata dunia, meski dengan biaya yang sangat besar.</a:t>
            </a:r>
            <a:endParaRPr lang="en-US" sz="1450" dirty="0"/>
          </a:p>
        </p:txBody>
      </p:sp>
      <p:pic>
        <p:nvPicPr>
          <p:cNvPr id="4" name="Image 0" descr="preencoded.png"/>
          <p:cNvPicPr>
            <a:picLocks noChangeAspect="1"/>
          </p:cNvPicPr>
          <p:nvPr/>
        </p:nvPicPr>
        <p:blipFill>
          <a:blip r:embed="rId3"/>
          <a:stretch>
            <a:fillRect/>
          </a:stretch>
        </p:blipFill>
        <p:spPr>
          <a:xfrm>
            <a:off x="757357" y="2309813"/>
            <a:ext cx="4214098" cy="2604492"/>
          </a:xfrm>
          <a:prstGeom prst="rect">
            <a:avLst/>
          </a:prstGeom>
        </p:spPr>
      </p:pic>
      <p:sp>
        <p:nvSpPr>
          <p:cNvPr id="5" name="Text 2"/>
          <p:cNvSpPr/>
          <p:nvPr/>
        </p:nvSpPr>
        <p:spPr>
          <a:xfrm>
            <a:off x="757357" y="5103614"/>
            <a:ext cx="2960370" cy="295870"/>
          </a:xfrm>
          <a:prstGeom prst="rect">
            <a:avLst/>
          </a:prstGeom>
          <a:noFill/>
          <a:ln/>
        </p:spPr>
        <p:txBody>
          <a:bodyPr wrap="none" lIns="0" tIns="0" rIns="0" bIns="0" rtlCol="0" anchor="t"/>
          <a:lstStyle/>
          <a:p>
            <a:pPr marL="0" indent="0" algn="l">
              <a:lnSpc>
                <a:spcPts val="2300"/>
              </a:lnSpc>
              <a:buNone/>
            </a:pPr>
            <a:r>
              <a:rPr lang="en-US" sz="1850" b="1" dirty="0">
                <a:solidFill>
                  <a:srgbClr val="4A4A45"/>
                </a:solidFill>
                <a:latin typeface="Lato Bold" pitchFamily="34" charset="0"/>
                <a:ea typeface="Lato Bold" pitchFamily="34" charset="-122"/>
                <a:cs typeface="Lato Bold" pitchFamily="34" charset="-120"/>
              </a:rPr>
              <a:t>Monumen Nasional (Monas)</a:t>
            </a:r>
            <a:endParaRPr lang="en-US" sz="1850" dirty="0"/>
          </a:p>
        </p:txBody>
      </p:sp>
      <p:sp>
        <p:nvSpPr>
          <p:cNvPr id="6" name="Text 3"/>
          <p:cNvSpPr/>
          <p:nvPr/>
        </p:nvSpPr>
        <p:spPr>
          <a:xfrm>
            <a:off x="757357" y="5513070"/>
            <a:ext cx="4214098" cy="908685"/>
          </a:xfrm>
          <a:prstGeom prst="rect">
            <a:avLst/>
          </a:prstGeom>
          <a:noFill/>
          <a:ln/>
        </p:spPr>
        <p:txBody>
          <a:bodyPr wrap="square" lIns="0" tIns="0" rIns="0" bIns="0" rtlCol="0" anchor="t"/>
          <a:lstStyle/>
          <a:p>
            <a:pPr marL="0" indent="0" algn="l">
              <a:lnSpc>
                <a:spcPts val="2350"/>
              </a:lnSpc>
              <a:buNone/>
            </a:pPr>
            <a:r>
              <a:rPr lang="en-US" sz="1450" dirty="0">
                <a:solidFill>
                  <a:srgbClr val="4A4A45"/>
                </a:solidFill>
                <a:latin typeface="Lato" pitchFamily="34" charset="0"/>
                <a:ea typeface="Lato" pitchFamily="34" charset="-122"/>
                <a:cs typeface="Lato" pitchFamily="34" charset="-120"/>
              </a:rPr>
              <a:t>Pembangunan Monas di jantung ibu kota Jakarta menjadi simbol kemerdekaan dan cita-cita bangsa, salah satu proyek mercusuar paling ikonik.</a:t>
            </a:r>
            <a:endParaRPr lang="en-US" sz="1450" dirty="0"/>
          </a:p>
        </p:txBody>
      </p:sp>
      <p:pic>
        <p:nvPicPr>
          <p:cNvPr id="7" name="Image 1" descr="preencoded.png"/>
          <p:cNvPicPr>
            <a:picLocks noChangeAspect="1"/>
          </p:cNvPicPr>
          <p:nvPr/>
        </p:nvPicPr>
        <p:blipFill>
          <a:blip r:embed="rId4"/>
          <a:stretch>
            <a:fillRect/>
          </a:stretch>
        </p:blipFill>
        <p:spPr>
          <a:xfrm>
            <a:off x="5208151" y="2309813"/>
            <a:ext cx="4214098" cy="2604492"/>
          </a:xfrm>
          <a:prstGeom prst="rect">
            <a:avLst/>
          </a:prstGeom>
        </p:spPr>
      </p:pic>
      <p:sp>
        <p:nvSpPr>
          <p:cNvPr id="8" name="Text 4"/>
          <p:cNvSpPr/>
          <p:nvPr/>
        </p:nvSpPr>
        <p:spPr>
          <a:xfrm>
            <a:off x="5208151" y="5103614"/>
            <a:ext cx="2860596" cy="295870"/>
          </a:xfrm>
          <a:prstGeom prst="rect">
            <a:avLst/>
          </a:prstGeom>
          <a:noFill/>
          <a:ln/>
        </p:spPr>
        <p:txBody>
          <a:bodyPr wrap="none" lIns="0" tIns="0" rIns="0" bIns="0" rtlCol="0" anchor="t"/>
          <a:lstStyle/>
          <a:p>
            <a:pPr marL="0" indent="0" algn="l">
              <a:lnSpc>
                <a:spcPts val="2300"/>
              </a:lnSpc>
              <a:buNone/>
            </a:pPr>
            <a:r>
              <a:rPr lang="en-US" sz="1850" b="1" dirty="0">
                <a:solidFill>
                  <a:srgbClr val="4A4A45"/>
                </a:solidFill>
                <a:latin typeface="Lato Bold" pitchFamily="34" charset="0"/>
                <a:ea typeface="Lato Bold" pitchFamily="34" charset="-122"/>
                <a:cs typeface="Lato Bold" pitchFamily="34" charset="-120"/>
              </a:rPr>
              <a:t>Stadion Gelora Bung Karno</a:t>
            </a:r>
            <a:endParaRPr lang="en-US" sz="1850" dirty="0"/>
          </a:p>
        </p:txBody>
      </p:sp>
      <p:sp>
        <p:nvSpPr>
          <p:cNvPr id="9" name="Text 5"/>
          <p:cNvSpPr/>
          <p:nvPr/>
        </p:nvSpPr>
        <p:spPr>
          <a:xfrm>
            <a:off x="5208151" y="5513070"/>
            <a:ext cx="4214098" cy="1211580"/>
          </a:xfrm>
          <a:prstGeom prst="rect">
            <a:avLst/>
          </a:prstGeom>
          <a:noFill/>
          <a:ln/>
        </p:spPr>
        <p:txBody>
          <a:bodyPr wrap="square" lIns="0" tIns="0" rIns="0" bIns="0" rtlCol="0" anchor="t"/>
          <a:lstStyle/>
          <a:p>
            <a:pPr marL="0" indent="0" algn="l">
              <a:lnSpc>
                <a:spcPts val="2350"/>
              </a:lnSpc>
              <a:buNone/>
            </a:pPr>
            <a:r>
              <a:rPr lang="en-US" sz="1450" dirty="0">
                <a:solidFill>
                  <a:srgbClr val="4A4A45"/>
                </a:solidFill>
                <a:latin typeface="Lato" pitchFamily="34" charset="0"/>
                <a:ea typeface="Lato" pitchFamily="34" charset="-122"/>
                <a:cs typeface="Lato" pitchFamily="34" charset="-120"/>
              </a:rPr>
              <a:t>Pembangunan Stadion Senayan (kini Gelora Bung Karno) dan fasilitas olahraga lainnya untuk Asian Games IV tahun 1962, menunjukkan kapasitas Indonesia sebagai tuan rumah acara internasional.</a:t>
            </a:r>
            <a:endParaRPr lang="en-US" sz="1450" dirty="0"/>
          </a:p>
        </p:txBody>
      </p:sp>
      <p:pic>
        <p:nvPicPr>
          <p:cNvPr id="10" name="Image 2" descr="preencoded.png"/>
          <p:cNvPicPr>
            <a:picLocks noChangeAspect="1"/>
          </p:cNvPicPr>
          <p:nvPr/>
        </p:nvPicPr>
        <p:blipFill>
          <a:blip r:embed="rId5"/>
          <a:stretch>
            <a:fillRect/>
          </a:stretch>
        </p:blipFill>
        <p:spPr>
          <a:xfrm>
            <a:off x="9658945" y="2309813"/>
            <a:ext cx="4214098" cy="2604492"/>
          </a:xfrm>
          <a:prstGeom prst="rect">
            <a:avLst/>
          </a:prstGeom>
        </p:spPr>
      </p:pic>
      <p:sp>
        <p:nvSpPr>
          <p:cNvPr id="11" name="Text 6"/>
          <p:cNvSpPr/>
          <p:nvPr/>
        </p:nvSpPr>
        <p:spPr>
          <a:xfrm>
            <a:off x="9658945" y="5103614"/>
            <a:ext cx="4214098" cy="591741"/>
          </a:xfrm>
          <a:prstGeom prst="rect">
            <a:avLst/>
          </a:prstGeom>
          <a:noFill/>
          <a:ln/>
        </p:spPr>
        <p:txBody>
          <a:bodyPr wrap="square" lIns="0" tIns="0" rIns="0" bIns="0" rtlCol="0" anchor="t"/>
          <a:lstStyle/>
          <a:p>
            <a:pPr marL="0" indent="0" algn="l">
              <a:lnSpc>
                <a:spcPts val="2300"/>
              </a:lnSpc>
              <a:buNone/>
            </a:pPr>
            <a:r>
              <a:rPr lang="en-US" sz="1850" b="1" dirty="0">
                <a:solidFill>
                  <a:srgbClr val="4A4A45"/>
                </a:solidFill>
                <a:latin typeface="Lato Bold" pitchFamily="34" charset="0"/>
                <a:ea typeface="Lato Bold" pitchFamily="34" charset="-122"/>
                <a:cs typeface="Lato Bold" pitchFamily="34" charset="-120"/>
              </a:rPr>
              <a:t>Ganefo (Games of the New Emerging Forces)</a:t>
            </a:r>
            <a:endParaRPr lang="en-US" sz="1850" dirty="0"/>
          </a:p>
        </p:txBody>
      </p:sp>
      <p:sp>
        <p:nvSpPr>
          <p:cNvPr id="12" name="Text 7"/>
          <p:cNvSpPr/>
          <p:nvPr/>
        </p:nvSpPr>
        <p:spPr>
          <a:xfrm>
            <a:off x="9658945" y="5808940"/>
            <a:ext cx="4214098" cy="1211580"/>
          </a:xfrm>
          <a:prstGeom prst="rect">
            <a:avLst/>
          </a:prstGeom>
          <a:noFill/>
          <a:ln/>
        </p:spPr>
        <p:txBody>
          <a:bodyPr wrap="square" lIns="0" tIns="0" rIns="0" bIns="0" rtlCol="0" anchor="t"/>
          <a:lstStyle/>
          <a:p>
            <a:pPr marL="0" indent="0" algn="l">
              <a:lnSpc>
                <a:spcPts val="2350"/>
              </a:lnSpc>
              <a:buNone/>
            </a:pPr>
            <a:r>
              <a:rPr lang="en-US" sz="1450" dirty="0">
                <a:solidFill>
                  <a:srgbClr val="4A4A45"/>
                </a:solidFill>
                <a:latin typeface="Lato" pitchFamily="34" charset="0"/>
                <a:ea typeface="Lato" pitchFamily="34" charset="-122"/>
                <a:cs typeface="Lato" pitchFamily="34" charset="-120"/>
              </a:rPr>
              <a:t>Indonesia menjadi tuan rumah Ganefo pada tahun 1963 sebagai tandingan Olimpiade Barat, menegaskan posisi politik Indonesia di blok negara-negara berkembang.</a:t>
            </a:r>
            <a:endParaRPr lang="en-US" sz="1450" dirty="0"/>
          </a:p>
        </p:txBody>
      </p:sp>
      <p:sp>
        <p:nvSpPr>
          <p:cNvPr id="13" name="Text 8"/>
          <p:cNvSpPr/>
          <p:nvPr/>
        </p:nvSpPr>
        <p:spPr>
          <a:xfrm>
            <a:off x="757357" y="7233523"/>
            <a:ext cx="13115687" cy="605790"/>
          </a:xfrm>
          <a:prstGeom prst="rect">
            <a:avLst/>
          </a:prstGeom>
          <a:noFill/>
          <a:ln/>
        </p:spPr>
        <p:txBody>
          <a:bodyPr wrap="square" lIns="0" tIns="0" rIns="0" bIns="0" rtlCol="0" anchor="t"/>
          <a:lstStyle/>
          <a:p>
            <a:pPr marL="0" indent="0" algn="l">
              <a:lnSpc>
                <a:spcPts val="2350"/>
              </a:lnSpc>
              <a:buNone/>
            </a:pPr>
            <a:r>
              <a:rPr lang="en-US" sz="1450" dirty="0">
                <a:solidFill>
                  <a:srgbClr val="4A4A45"/>
                </a:solidFill>
                <a:latin typeface="Lato" pitchFamily="34" charset="0"/>
                <a:ea typeface="Lato" pitchFamily="34" charset="-122"/>
                <a:cs typeface="Lato" pitchFamily="34" charset="-120"/>
              </a:rPr>
              <a:t>Meskipun proyek-proyek ini berhasil meningkatkan citra Indonesia di dunia, namun menghabiskan </a:t>
            </a:r>
            <a:r>
              <a:rPr lang="en-US" sz="1450" b="1" dirty="0">
                <a:solidFill>
                  <a:srgbClr val="4A4A45"/>
                </a:solidFill>
                <a:latin typeface="Lato" pitchFamily="34" charset="0"/>
                <a:ea typeface="Lato" pitchFamily="34" charset="-122"/>
                <a:cs typeface="Lato" pitchFamily="34" charset="-120"/>
              </a:rPr>
              <a:t>dana besar</a:t>
            </a:r>
            <a:r>
              <a:rPr lang="en-US" sz="1450" dirty="0">
                <a:solidFill>
                  <a:srgbClr val="4A4A45"/>
                </a:solidFill>
                <a:latin typeface="Lato" pitchFamily="34" charset="0"/>
                <a:ea typeface="Lato" pitchFamily="34" charset="-122"/>
                <a:cs typeface="Lato" pitchFamily="34" charset="-120"/>
              </a:rPr>
              <a:t> yang memperburuk kondisi ekonomi negara, memicu kritik terhadap prioritas pembangunan.</a:t>
            </a:r>
            <a:endParaRPr lang="en-US" sz="1450" dirty="0"/>
          </a:p>
        </p:txBody>
      </p:sp>
      <p:sp>
        <p:nvSpPr>
          <p:cNvPr id="14" name="Rectangle 13">
            <a:extLst>
              <a:ext uri="{FF2B5EF4-FFF2-40B4-BE49-F238E27FC236}">
                <a16:creationId xmlns:a16="http://schemas.microsoft.com/office/drawing/2014/main" id="{B1B1A1C5-412B-29DF-2DCD-3354E8FD8C8F}"/>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53772" y="449461"/>
            <a:ext cx="13322856" cy="1021556"/>
          </a:xfrm>
          <a:prstGeom prst="rect">
            <a:avLst/>
          </a:prstGeom>
          <a:noFill/>
          <a:ln/>
        </p:spPr>
        <p:txBody>
          <a:bodyPr wrap="square" lIns="0" tIns="0" rIns="0" bIns="0" rtlCol="0" anchor="t"/>
          <a:lstStyle/>
          <a:p>
            <a:pPr marL="0" indent="0" algn="l">
              <a:lnSpc>
                <a:spcPts val="4000"/>
              </a:lnSpc>
              <a:buNone/>
            </a:pPr>
            <a:r>
              <a:rPr lang="en-US" sz="3200" b="1" dirty="0">
                <a:solidFill>
                  <a:srgbClr val="282824"/>
                </a:solidFill>
                <a:latin typeface="Lato Bold" pitchFamily="34" charset="0"/>
                <a:ea typeface="Lato Bold" pitchFamily="34" charset="-122"/>
                <a:cs typeface="Lato Bold" pitchFamily="34" charset="-120"/>
              </a:rPr>
              <a:t>Kasus Nyata: Penetapan Soekarno sebagai Presiden Seumur Hidup (1963)</a:t>
            </a:r>
            <a:endParaRPr lang="en-US" sz="3200" dirty="0"/>
          </a:p>
        </p:txBody>
      </p:sp>
      <p:sp>
        <p:nvSpPr>
          <p:cNvPr id="3" name="Text 1"/>
          <p:cNvSpPr/>
          <p:nvPr/>
        </p:nvSpPr>
        <p:spPr>
          <a:xfrm>
            <a:off x="653772" y="1863209"/>
            <a:ext cx="6462117" cy="784384"/>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Salah satu indikator paling jelas dari sentralisasi kekuasaan dan kecenderungan otoriter dalam Demokrasi Terpimpin adalah keputusan Sidang MPRS pada tahun 1963 untuk menetapkan Soekarno sebagai </a:t>
            </a:r>
            <a:r>
              <a:rPr lang="en-US" sz="1250" b="1" dirty="0">
                <a:solidFill>
                  <a:srgbClr val="282824"/>
                </a:solidFill>
                <a:latin typeface="Lato" pitchFamily="34" charset="0"/>
                <a:ea typeface="Lato" pitchFamily="34" charset="-122"/>
                <a:cs typeface="Lato" pitchFamily="34" charset="-120"/>
              </a:rPr>
              <a:t>Presiden Seumur Hidup</a:t>
            </a:r>
            <a:r>
              <a:rPr lang="en-US" sz="1250" dirty="0">
                <a:solidFill>
                  <a:srgbClr val="4A4A45"/>
                </a:solidFill>
                <a:latin typeface="Lato" pitchFamily="34" charset="0"/>
                <a:ea typeface="Lato" pitchFamily="34" charset="-122"/>
                <a:cs typeface="Lato" pitchFamily="34" charset="-120"/>
              </a:rPr>
              <a:t>.</a:t>
            </a:r>
            <a:endParaRPr lang="en-US" sz="1250" dirty="0"/>
          </a:p>
        </p:txBody>
      </p:sp>
      <p:sp>
        <p:nvSpPr>
          <p:cNvPr id="4" name="Text 2"/>
          <p:cNvSpPr/>
          <p:nvPr/>
        </p:nvSpPr>
        <p:spPr>
          <a:xfrm>
            <a:off x="653772" y="2794635"/>
            <a:ext cx="6462117" cy="1045845"/>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Keputusan ini memperkuat posisi Soekarno secara absolut, menghapus batas periode kepresidenan dan secara fundamental melemahkan prinsip-prinsip demokrasi. MPRS dan DPAS, yang seharusnya menjadi lembaga kontrol, justru diketuai dan dikendalikan langsung oleh Soekarno, mengubahnya menjadi alat legitimasi kekuasaannya.</a:t>
            </a:r>
            <a:endParaRPr lang="en-US" sz="1250" dirty="0"/>
          </a:p>
        </p:txBody>
      </p:sp>
      <p:sp>
        <p:nvSpPr>
          <p:cNvPr id="5" name="Text 3"/>
          <p:cNvSpPr/>
          <p:nvPr/>
        </p:nvSpPr>
        <p:spPr>
          <a:xfrm>
            <a:off x="653772" y="3987522"/>
            <a:ext cx="6462117" cy="784384"/>
          </a:xfrm>
          <a:prstGeom prst="rect">
            <a:avLst/>
          </a:prstGeom>
          <a:noFill/>
          <a:ln/>
        </p:spPr>
        <p:txBody>
          <a:bodyPr wrap="square" lIns="0" tIns="0" rIns="0" bIns="0" rtlCol="0" anchor="t"/>
          <a:lstStyle/>
          <a:p>
            <a:pPr marL="0" indent="0" algn="l">
              <a:lnSpc>
                <a:spcPts val="2050"/>
              </a:lnSpc>
              <a:buNone/>
            </a:pPr>
            <a:r>
              <a:rPr lang="en-US" sz="1250" dirty="0">
                <a:solidFill>
                  <a:srgbClr val="4A4A45"/>
                </a:solidFill>
                <a:latin typeface="Lato" pitchFamily="34" charset="0"/>
                <a:ea typeface="Lato" pitchFamily="34" charset="-122"/>
                <a:cs typeface="Lato" pitchFamily="34" charset="-120"/>
              </a:rPr>
              <a:t>Selain itu, pemerintah melakukan </a:t>
            </a:r>
            <a:r>
              <a:rPr lang="en-US" sz="1250" b="1" dirty="0">
                <a:solidFill>
                  <a:srgbClr val="4A4A45"/>
                </a:solidFill>
                <a:latin typeface="Lato" pitchFamily="34" charset="0"/>
                <a:ea typeface="Lato" pitchFamily="34" charset="-122"/>
                <a:cs typeface="Lato" pitchFamily="34" charset="-120"/>
              </a:rPr>
              <a:t>pembubaran partai politik oposisi</a:t>
            </a:r>
            <a:r>
              <a:rPr lang="en-US" sz="1250" dirty="0">
                <a:solidFill>
                  <a:srgbClr val="4A4A45"/>
                </a:solidFill>
                <a:latin typeface="Lato" pitchFamily="34" charset="0"/>
                <a:ea typeface="Lato" pitchFamily="34" charset="-122"/>
                <a:cs typeface="Lato" pitchFamily="34" charset="-120"/>
              </a:rPr>
              <a:t> seperti Masyumi dan PSI dengan dalih keterlibatan dalam pemberontakan, semakin membatasi ruang gerak demokrasi dan mengkonsolidasi kekuasaan Soekarno.</a:t>
            </a:r>
            <a:endParaRPr lang="en-US" sz="1250" dirty="0"/>
          </a:p>
        </p:txBody>
      </p:sp>
      <p:pic>
        <p:nvPicPr>
          <p:cNvPr id="2050" name="Picture 2">
            <a:extLst>
              <a:ext uri="{FF2B5EF4-FFF2-40B4-BE49-F238E27FC236}">
                <a16:creationId xmlns:a16="http://schemas.microsoft.com/office/drawing/2014/main" id="{04EE3DA5-4749-1F3B-4C24-791DB584A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440" y="1329179"/>
            <a:ext cx="6174557" cy="62122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F55031C-C0E3-147D-09B4-A143BC677A15}"/>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69407"/>
            <a:ext cx="12040672"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Krisis dan Konflik: Gerakan 30 September 1965 (G30S)</a:t>
            </a:r>
            <a:endParaRPr lang="en-US" sz="3900" dirty="0"/>
          </a:p>
        </p:txBody>
      </p:sp>
      <p:sp>
        <p:nvSpPr>
          <p:cNvPr id="3" name="Text 1"/>
          <p:cNvSpPr/>
          <p:nvPr/>
        </p:nvSpPr>
        <p:spPr>
          <a:xfrm>
            <a:off x="793790" y="2065734"/>
            <a:ext cx="7632025" cy="158769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Puncak dari ketegangan politik dan persaingan kekuasaan antara militer dan PKI adalah terjadinya </a:t>
            </a:r>
            <a:r>
              <a:rPr lang="en-US" sz="1550" b="1" dirty="0">
                <a:solidFill>
                  <a:srgbClr val="282824"/>
                </a:solidFill>
                <a:latin typeface="Lato" pitchFamily="34" charset="0"/>
                <a:ea typeface="Lato" pitchFamily="34" charset="-122"/>
                <a:cs typeface="Lato" pitchFamily="34" charset="-120"/>
              </a:rPr>
              <a:t>Gerakan 30 September 1965 (G30S)</a:t>
            </a:r>
            <a:r>
              <a:rPr lang="en-US" sz="1550" dirty="0">
                <a:solidFill>
                  <a:srgbClr val="4A4A45"/>
                </a:solidFill>
                <a:latin typeface="Lato" pitchFamily="34" charset="0"/>
                <a:ea typeface="Lato" pitchFamily="34" charset="-122"/>
                <a:cs typeface="Lato" pitchFamily="34" charset="-120"/>
              </a:rPr>
              <a:t>. Peristiwa ini merupakan upaya kudeta militer yang gagal, ditandai dengan penculikan dan pembunuhan enam jenderal Angkatan Darat serta satu perwira pertama, yang kemudian dikenal sebagai Pahlawan Revolusi.</a:t>
            </a:r>
            <a:endParaRPr lang="en-US" sz="1550" dirty="0"/>
          </a:p>
        </p:txBody>
      </p:sp>
      <p:sp>
        <p:nvSpPr>
          <p:cNvPr id="4" name="Text 2"/>
          <p:cNvSpPr/>
          <p:nvPr/>
        </p:nvSpPr>
        <p:spPr>
          <a:xfrm>
            <a:off x="793790" y="383202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Peristiwa tragis ini memicu gejolak politik dan sosial yang luar biasa di seluruh negeri. Meskipun G30S akhirnya berhasil digagalkan, insiden ini secara drastis mengubah peta politik Indonesia. Munculnya Jenderal Soeharto sebagai figur kunci dalam penumpasan gerakan ini secara bertahap menggeser kekuasaan dari Presiden Soekarno.</a:t>
            </a:r>
            <a:endParaRPr lang="en-US" sz="1550" dirty="0"/>
          </a:p>
        </p:txBody>
      </p:sp>
      <p:sp>
        <p:nvSpPr>
          <p:cNvPr id="5" name="Text 3"/>
          <p:cNvSpPr/>
          <p:nvPr/>
        </p:nvSpPr>
        <p:spPr>
          <a:xfrm>
            <a:off x="793790" y="5280779"/>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G30S menjadi </a:t>
            </a:r>
            <a:r>
              <a:rPr lang="en-US" sz="1550" b="1" dirty="0">
                <a:solidFill>
                  <a:srgbClr val="4A4A45"/>
                </a:solidFill>
                <a:latin typeface="Lato" pitchFamily="34" charset="0"/>
                <a:ea typeface="Lato" pitchFamily="34" charset="-122"/>
                <a:cs typeface="Lato" pitchFamily="34" charset="-120"/>
              </a:rPr>
              <a:t>titik balik</a:t>
            </a:r>
            <a:r>
              <a:rPr lang="en-US" sz="1550" dirty="0">
                <a:solidFill>
                  <a:srgbClr val="4A4A45"/>
                </a:solidFill>
                <a:latin typeface="Lato" pitchFamily="34" charset="0"/>
                <a:ea typeface="Lato" pitchFamily="34" charset="-122"/>
                <a:cs typeface="Lato" pitchFamily="34" charset="-120"/>
              </a:rPr>
              <a:t> yang menandai awal runtuhnya Demokrasi Terpimpin dan berakhirnya era Orde Lama, membuka jalan bagi transisi menuju Orde Baru di bawah kepemimpinan Soeharto.</a:t>
            </a:r>
            <a:endParaRPr lang="en-US" sz="1550" dirty="0"/>
          </a:p>
        </p:txBody>
      </p:sp>
      <p:pic>
        <p:nvPicPr>
          <p:cNvPr id="3074" name="Picture 2">
            <a:extLst>
              <a:ext uri="{FF2B5EF4-FFF2-40B4-BE49-F238E27FC236}">
                <a16:creationId xmlns:a16="http://schemas.microsoft.com/office/drawing/2014/main" id="{1D1A639C-C427-D639-62E2-2E48BD480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437" y="1918924"/>
            <a:ext cx="4709866" cy="52929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1C94DBB-779C-BFFC-3F46-AA085420DDFF}"/>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217896"/>
            <a:ext cx="9578102" cy="620078"/>
          </a:xfrm>
          <a:prstGeom prst="rect">
            <a:avLst/>
          </a:prstGeom>
          <a:noFill/>
          <a:ln/>
        </p:spPr>
        <p:txBody>
          <a:bodyPr wrap="none" lIns="0" tIns="0" rIns="0" bIns="0" rtlCol="0" anchor="t"/>
          <a:lstStyle/>
          <a:p>
            <a:pPr marL="0" indent="0" algn="l">
              <a:lnSpc>
                <a:spcPts val="4850"/>
              </a:lnSpc>
              <a:buNone/>
            </a:pPr>
            <a:r>
              <a:rPr lang="en-US" sz="3900" b="1" dirty="0">
                <a:solidFill>
                  <a:srgbClr val="282824"/>
                </a:solidFill>
                <a:latin typeface="Lato Bold" pitchFamily="34" charset="0"/>
                <a:ea typeface="Lato Bold" pitchFamily="34" charset="-122"/>
                <a:cs typeface="Lato Bold" pitchFamily="34" charset="-120"/>
              </a:rPr>
              <a:t>Dampak dan Warisan Demokrasi Terpimpin</a:t>
            </a:r>
            <a:endParaRPr lang="en-US" sz="3900" dirty="0"/>
          </a:p>
        </p:txBody>
      </p:sp>
      <p:sp>
        <p:nvSpPr>
          <p:cNvPr id="3" name="Shape 1"/>
          <p:cNvSpPr/>
          <p:nvPr/>
        </p:nvSpPr>
        <p:spPr>
          <a:xfrm>
            <a:off x="793790" y="3234809"/>
            <a:ext cx="4215289" cy="2776895"/>
          </a:xfrm>
          <a:prstGeom prst="roundRect">
            <a:avLst>
              <a:gd name="adj" fmla="val 3951"/>
            </a:avLst>
          </a:prstGeom>
          <a:solidFill>
            <a:srgbClr val="EFECE6"/>
          </a:solidFill>
          <a:ln w="22860">
            <a:solidFill>
              <a:srgbClr val="CBC5B8"/>
            </a:solidFill>
            <a:prstDash val="solid"/>
          </a:ln>
        </p:spPr>
      </p:sp>
      <p:sp>
        <p:nvSpPr>
          <p:cNvPr id="4" name="Shape 2"/>
          <p:cNvSpPr/>
          <p:nvPr/>
        </p:nvSpPr>
        <p:spPr>
          <a:xfrm>
            <a:off x="770930" y="3234809"/>
            <a:ext cx="91440" cy="2776895"/>
          </a:xfrm>
          <a:prstGeom prst="roundRect">
            <a:avLst>
              <a:gd name="adj" fmla="val 32558"/>
            </a:avLst>
          </a:prstGeom>
          <a:solidFill>
            <a:srgbClr val="282824"/>
          </a:solidFill>
          <a:ln/>
        </p:spPr>
      </p:sp>
      <p:sp>
        <p:nvSpPr>
          <p:cNvPr id="5" name="Text 3"/>
          <p:cNvSpPr/>
          <p:nvPr/>
        </p:nvSpPr>
        <p:spPr>
          <a:xfrm>
            <a:off x="1083588" y="3456027"/>
            <a:ext cx="2543294"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Sentralisasi Kekuasaan</a:t>
            </a:r>
            <a:endParaRPr lang="en-US" sz="1950" dirty="0"/>
          </a:p>
        </p:txBody>
      </p:sp>
      <p:sp>
        <p:nvSpPr>
          <p:cNvPr id="6" name="Text 4"/>
          <p:cNvSpPr/>
          <p:nvPr/>
        </p:nvSpPr>
        <p:spPr>
          <a:xfrm>
            <a:off x="1083588" y="3885247"/>
            <a:ext cx="3704273" cy="190523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Sistem Demokrasi Terpimpin meninggalkan warisan berupa </a:t>
            </a:r>
            <a:r>
              <a:rPr lang="en-US" sz="1550" b="1" dirty="0">
                <a:solidFill>
                  <a:srgbClr val="282824"/>
                </a:solidFill>
                <a:latin typeface="Lato" pitchFamily="34" charset="0"/>
                <a:ea typeface="Lato" pitchFamily="34" charset="-122"/>
                <a:cs typeface="Lato" pitchFamily="34" charset="-120"/>
              </a:rPr>
              <a:t>sentralisasi kekuasaan dan otoritarianisme</a:t>
            </a:r>
            <a:r>
              <a:rPr lang="en-US" sz="1550" dirty="0">
                <a:solidFill>
                  <a:srgbClr val="4A4A45"/>
                </a:solidFill>
                <a:latin typeface="Lato" pitchFamily="34" charset="0"/>
                <a:ea typeface="Lato" pitchFamily="34" charset="-122"/>
                <a:cs typeface="Lato" pitchFamily="34" charset="-120"/>
              </a:rPr>
              <a:t> yang kuat di tangan presiden, mengorbankan prinsip-prinsip demokrasi dan checks and balances lembaga negara.</a:t>
            </a:r>
            <a:endParaRPr lang="en-US" sz="1550" dirty="0"/>
          </a:p>
        </p:txBody>
      </p:sp>
      <p:sp>
        <p:nvSpPr>
          <p:cNvPr id="7" name="Shape 5"/>
          <p:cNvSpPr/>
          <p:nvPr/>
        </p:nvSpPr>
        <p:spPr>
          <a:xfrm>
            <a:off x="5207437" y="3234809"/>
            <a:ext cx="4215408" cy="2776895"/>
          </a:xfrm>
          <a:prstGeom prst="roundRect">
            <a:avLst>
              <a:gd name="adj" fmla="val 3951"/>
            </a:avLst>
          </a:prstGeom>
          <a:solidFill>
            <a:srgbClr val="EFECE6"/>
          </a:solidFill>
          <a:ln w="22860">
            <a:solidFill>
              <a:srgbClr val="CBC5B8"/>
            </a:solidFill>
            <a:prstDash val="solid"/>
          </a:ln>
        </p:spPr>
      </p:sp>
      <p:sp>
        <p:nvSpPr>
          <p:cNvPr id="8" name="Shape 6"/>
          <p:cNvSpPr/>
          <p:nvPr/>
        </p:nvSpPr>
        <p:spPr>
          <a:xfrm>
            <a:off x="5184577" y="3234809"/>
            <a:ext cx="91440" cy="2776895"/>
          </a:xfrm>
          <a:prstGeom prst="roundRect">
            <a:avLst>
              <a:gd name="adj" fmla="val 32558"/>
            </a:avLst>
          </a:prstGeom>
          <a:solidFill>
            <a:srgbClr val="282824"/>
          </a:solidFill>
          <a:ln/>
        </p:spPr>
      </p:sp>
      <p:sp>
        <p:nvSpPr>
          <p:cNvPr id="9" name="Text 7"/>
          <p:cNvSpPr/>
          <p:nvPr/>
        </p:nvSpPr>
        <p:spPr>
          <a:xfrm>
            <a:off x="5497235" y="345602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Politik Konfrontasi</a:t>
            </a:r>
            <a:endParaRPr lang="en-US" sz="1950" dirty="0"/>
          </a:p>
        </p:txBody>
      </p:sp>
      <p:sp>
        <p:nvSpPr>
          <p:cNvPr id="10" name="Text 8"/>
          <p:cNvSpPr/>
          <p:nvPr/>
        </p:nvSpPr>
        <p:spPr>
          <a:xfrm>
            <a:off x="5497235" y="3885247"/>
            <a:ext cx="3704392" cy="190523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Kebijakan luar negeri yang konfrontatif, seperti Pembebasan Irian Barat dan Konfrontasi Malaysia, meskipun menunjukkan keberanian, namun juga </a:t>
            </a:r>
            <a:r>
              <a:rPr lang="en-US" sz="1550" b="1" dirty="0">
                <a:solidFill>
                  <a:srgbClr val="4A4A45"/>
                </a:solidFill>
                <a:latin typeface="Lato" pitchFamily="34" charset="0"/>
                <a:ea typeface="Lato" pitchFamily="34" charset="-122"/>
                <a:cs typeface="Lato" pitchFamily="34" charset="-120"/>
              </a:rPr>
              <a:t>menimbulkan isolasi internasional</a:t>
            </a:r>
            <a:r>
              <a:rPr lang="en-US" sz="1550" dirty="0">
                <a:solidFill>
                  <a:srgbClr val="4A4A45"/>
                </a:solidFill>
                <a:latin typeface="Lato" pitchFamily="34" charset="0"/>
                <a:ea typeface="Lato" pitchFamily="34" charset="-122"/>
                <a:cs typeface="Lato" pitchFamily="34" charset="-120"/>
              </a:rPr>
              <a:t> bagi Indonesia di mata negara-negara Barat.</a:t>
            </a:r>
            <a:endParaRPr lang="en-US" sz="1550" dirty="0"/>
          </a:p>
        </p:txBody>
      </p:sp>
      <p:sp>
        <p:nvSpPr>
          <p:cNvPr id="11" name="Shape 9"/>
          <p:cNvSpPr/>
          <p:nvPr/>
        </p:nvSpPr>
        <p:spPr>
          <a:xfrm>
            <a:off x="9621203" y="3234809"/>
            <a:ext cx="4215289" cy="2776895"/>
          </a:xfrm>
          <a:prstGeom prst="roundRect">
            <a:avLst>
              <a:gd name="adj" fmla="val 3951"/>
            </a:avLst>
          </a:prstGeom>
          <a:solidFill>
            <a:srgbClr val="EFECE6"/>
          </a:solidFill>
          <a:ln w="22860">
            <a:solidFill>
              <a:srgbClr val="CBC5B8"/>
            </a:solidFill>
            <a:prstDash val="solid"/>
          </a:ln>
        </p:spPr>
      </p:sp>
      <p:sp>
        <p:nvSpPr>
          <p:cNvPr id="12" name="Shape 10"/>
          <p:cNvSpPr/>
          <p:nvPr/>
        </p:nvSpPr>
        <p:spPr>
          <a:xfrm>
            <a:off x="9598343" y="3234809"/>
            <a:ext cx="91440" cy="2776895"/>
          </a:xfrm>
          <a:prstGeom prst="roundRect">
            <a:avLst>
              <a:gd name="adj" fmla="val 32558"/>
            </a:avLst>
          </a:prstGeom>
          <a:solidFill>
            <a:srgbClr val="282824"/>
          </a:solidFill>
          <a:ln/>
        </p:spPr>
      </p:sp>
      <p:sp>
        <p:nvSpPr>
          <p:cNvPr id="13" name="Text 11"/>
          <p:cNvSpPr/>
          <p:nvPr/>
        </p:nvSpPr>
        <p:spPr>
          <a:xfrm>
            <a:off x="9911001" y="345602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4A4A45"/>
                </a:solidFill>
                <a:latin typeface="Lato Bold" pitchFamily="34" charset="0"/>
                <a:ea typeface="Lato Bold" pitchFamily="34" charset="-122"/>
                <a:cs typeface="Lato Bold" pitchFamily="34" charset="-120"/>
              </a:rPr>
              <a:t>Transisi Orde Baru</a:t>
            </a:r>
            <a:endParaRPr lang="en-US" sz="1950" dirty="0"/>
          </a:p>
        </p:txBody>
      </p:sp>
      <p:sp>
        <p:nvSpPr>
          <p:cNvPr id="14" name="Text 12"/>
          <p:cNvSpPr/>
          <p:nvPr/>
        </p:nvSpPr>
        <p:spPr>
          <a:xfrm>
            <a:off x="9911001" y="3885247"/>
            <a:ext cx="3704273" cy="1905238"/>
          </a:xfrm>
          <a:prstGeom prst="rect">
            <a:avLst/>
          </a:prstGeom>
          <a:noFill/>
          <a:ln/>
        </p:spPr>
        <p:txBody>
          <a:bodyPr wrap="square" lIns="0" tIns="0" rIns="0" bIns="0" rtlCol="0" anchor="t"/>
          <a:lstStyle/>
          <a:p>
            <a:pPr marL="0" indent="0" algn="l">
              <a:lnSpc>
                <a:spcPts val="2500"/>
              </a:lnSpc>
              <a:buNone/>
            </a:pPr>
            <a:r>
              <a:rPr lang="en-US" sz="1550" dirty="0">
                <a:solidFill>
                  <a:srgbClr val="4A4A45"/>
                </a:solidFill>
                <a:latin typeface="Lato" pitchFamily="34" charset="0"/>
                <a:ea typeface="Lato" pitchFamily="34" charset="-122"/>
                <a:cs typeface="Lato" pitchFamily="34" charset="-120"/>
              </a:rPr>
              <a:t>Berakhirnya Demokrasi Terpimpin melalui G30S membuka jalan bagi </a:t>
            </a:r>
            <a:r>
              <a:rPr lang="en-US" sz="1550" b="1" dirty="0">
                <a:solidFill>
                  <a:srgbClr val="4A4A45"/>
                </a:solidFill>
                <a:latin typeface="Lato" pitchFamily="34" charset="0"/>
                <a:ea typeface="Lato" pitchFamily="34" charset="-122"/>
                <a:cs typeface="Lato" pitchFamily="34" charset="-120"/>
              </a:rPr>
              <a:t>perubahan sistem politik menuju Orde Baru</a:t>
            </a:r>
            <a:r>
              <a:rPr lang="en-US" sz="1550" dirty="0">
                <a:solidFill>
                  <a:srgbClr val="4A4A45"/>
                </a:solidFill>
                <a:latin typeface="Lato" pitchFamily="34" charset="0"/>
                <a:ea typeface="Lato" pitchFamily="34" charset="-122"/>
                <a:cs typeface="Lato" pitchFamily="34" charset="-120"/>
              </a:rPr>
              <a:t> di bawah kepemimpinan Jenderal Soeharto pada tahun 1966, yang juga akan bertahan selama lebih dari tiga dekade.</a:t>
            </a:r>
            <a:endParaRPr lang="en-US" sz="1550" dirty="0"/>
          </a:p>
        </p:txBody>
      </p:sp>
      <p:sp>
        <p:nvSpPr>
          <p:cNvPr id="15" name="Rectangle 14">
            <a:extLst>
              <a:ext uri="{FF2B5EF4-FFF2-40B4-BE49-F238E27FC236}">
                <a16:creationId xmlns:a16="http://schemas.microsoft.com/office/drawing/2014/main" id="{B25D8BE1-765F-B21D-A080-74DD76C6C5AF}"/>
              </a:ext>
            </a:extLst>
          </p:cNvPr>
          <p:cNvSpPr/>
          <p:nvPr/>
        </p:nvSpPr>
        <p:spPr>
          <a:xfrm>
            <a:off x="12839307" y="7767687"/>
            <a:ext cx="1677971" cy="3676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1154</Words>
  <Application>Microsoft Office PowerPoint</Application>
  <PresentationFormat>Custom</PresentationFormat>
  <Paragraphs>58</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Lato</vt:lpstr>
      <vt:lpstr>Arial</vt:lpstr>
      <vt:lpstr>Lato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windu surya</cp:lastModifiedBy>
  <cp:revision>2</cp:revision>
  <dcterms:created xsi:type="dcterms:W3CDTF">2025-09-21T12:37:28Z</dcterms:created>
  <dcterms:modified xsi:type="dcterms:W3CDTF">2025-09-21T16:10:48Z</dcterms:modified>
</cp:coreProperties>
</file>