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582D-D6F8-4B4E-8248-D1F4062BC2D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19D2-F5F5-4E7C-8206-D10238115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52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582D-D6F8-4B4E-8248-D1F4062BC2D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19D2-F5F5-4E7C-8206-D10238115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244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582D-D6F8-4B4E-8248-D1F4062BC2D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19D2-F5F5-4E7C-8206-D1023811512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5266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582D-D6F8-4B4E-8248-D1F4062BC2D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19D2-F5F5-4E7C-8206-D10238115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361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582D-D6F8-4B4E-8248-D1F4062BC2D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19D2-F5F5-4E7C-8206-D1023811512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66337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582D-D6F8-4B4E-8248-D1F4062BC2D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19D2-F5F5-4E7C-8206-D10238115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83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582D-D6F8-4B4E-8248-D1F4062BC2D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19D2-F5F5-4E7C-8206-D10238115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2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582D-D6F8-4B4E-8248-D1F4062BC2D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19D2-F5F5-4E7C-8206-D10238115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9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582D-D6F8-4B4E-8248-D1F4062BC2D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19D2-F5F5-4E7C-8206-D10238115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232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582D-D6F8-4B4E-8248-D1F4062BC2D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19D2-F5F5-4E7C-8206-D10238115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5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582D-D6F8-4B4E-8248-D1F4062BC2D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19D2-F5F5-4E7C-8206-D10238115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75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582D-D6F8-4B4E-8248-D1F4062BC2D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19D2-F5F5-4E7C-8206-D10238115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70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582D-D6F8-4B4E-8248-D1F4062BC2D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19D2-F5F5-4E7C-8206-D10238115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720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582D-D6F8-4B4E-8248-D1F4062BC2D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19D2-F5F5-4E7C-8206-D10238115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582D-D6F8-4B4E-8248-D1F4062BC2D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19D2-F5F5-4E7C-8206-D10238115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01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582D-D6F8-4B4E-8248-D1F4062BC2D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19D2-F5F5-4E7C-8206-D10238115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05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7582D-D6F8-4B4E-8248-D1F4062BC2D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98419D2-F5F5-4E7C-8206-D10238115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9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79CC3-2469-4B3E-A06A-1F1F693D09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ERGARS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Ergonomi</a:t>
            </a:r>
            <a:r>
              <a:rPr lang="en-US" dirty="0"/>
              <a:t> </a:t>
            </a:r>
            <a:r>
              <a:rPr lang="en-US" dirty="0" err="1"/>
              <a:t>Arsitektur</a:t>
            </a:r>
            <a:r>
              <a:rPr lang="en-US" dirty="0"/>
              <a:t>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FDFFB7-DEE5-4605-AA42-B5CE3DE077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Oleh: I Ketut Adhimastra</a:t>
            </a:r>
          </a:p>
        </p:txBody>
      </p:sp>
    </p:spTree>
    <p:extLst>
      <p:ext uri="{BB962C8B-B14F-4D97-AF65-F5344CB8AC3E}">
        <p14:creationId xmlns:p14="http://schemas.microsoft.com/office/powerpoint/2010/main" val="3545881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51C95-82CE-4F4A-BFE7-599F8376F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ERGONOMI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6D5ED-581F-4DD1-83A4-9F4C4239E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0660A1F-B615-44C5-8E6D-F1080D096072}"/>
              </a:ext>
            </a:extLst>
          </p:cNvPr>
          <p:cNvGrpSpPr/>
          <p:nvPr/>
        </p:nvGrpSpPr>
        <p:grpSpPr>
          <a:xfrm>
            <a:off x="1245707" y="1643269"/>
            <a:ext cx="8454884" cy="3743741"/>
            <a:chOff x="1245707" y="1669772"/>
            <a:chExt cx="8454884" cy="3743741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824D5946-43BC-4049-8327-421D9F90EBD4}"/>
                </a:ext>
              </a:extLst>
            </p:cNvPr>
            <p:cNvSpPr/>
            <p:nvPr/>
          </p:nvSpPr>
          <p:spPr>
            <a:xfrm>
              <a:off x="1457739" y="1669772"/>
              <a:ext cx="1086678" cy="967409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03BBE285-0C80-45C3-B843-305EA95627E6}"/>
                </a:ext>
              </a:extLst>
            </p:cNvPr>
            <p:cNvSpPr/>
            <p:nvPr/>
          </p:nvSpPr>
          <p:spPr>
            <a:xfrm>
              <a:off x="1245707" y="3067875"/>
              <a:ext cx="1590259" cy="113161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DF22A8C5-771E-43ED-B70B-8B1B6FB017F5}"/>
                </a:ext>
              </a:extLst>
            </p:cNvPr>
            <p:cNvSpPr/>
            <p:nvPr/>
          </p:nvSpPr>
          <p:spPr>
            <a:xfrm>
              <a:off x="1477614" y="4446104"/>
              <a:ext cx="1086678" cy="967409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82347A8-C857-47C6-8DE8-A8C823D8A3B5}"/>
                </a:ext>
              </a:extLst>
            </p:cNvPr>
            <p:cNvSpPr/>
            <p:nvPr/>
          </p:nvSpPr>
          <p:spPr>
            <a:xfrm>
              <a:off x="3631096" y="3067875"/>
              <a:ext cx="2557669" cy="113161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BFF05B65-1331-49B1-8FD5-666C413C71FA}"/>
                </a:ext>
              </a:extLst>
            </p:cNvPr>
            <p:cNvSpPr/>
            <p:nvPr/>
          </p:nvSpPr>
          <p:spPr>
            <a:xfrm>
              <a:off x="7368209" y="3067875"/>
              <a:ext cx="2332382" cy="113161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AB9377B-D700-4CCC-B886-90333D4ECF72}"/>
              </a:ext>
            </a:extLst>
          </p:cNvPr>
          <p:cNvGrpSpPr/>
          <p:nvPr/>
        </p:nvGrpSpPr>
        <p:grpSpPr>
          <a:xfrm>
            <a:off x="1219203" y="2014338"/>
            <a:ext cx="7858536" cy="3290145"/>
            <a:chOff x="1219203" y="2531167"/>
            <a:chExt cx="7858536" cy="3290145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C928FA0-383C-4321-8DFD-7D74D98B9639}"/>
                </a:ext>
              </a:extLst>
            </p:cNvPr>
            <p:cNvSpPr txBox="1"/>
            <p:nvPr/>
          </p:nvSpPr>
          <p:spPr>
            <a:xfrm>
              <a:off x="1457739" y="2531167"/>
              <a:ext cx="1086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ALAT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981F196-4B02-4B75-80B2-B34427C57858}"/>
                </a:ext>
              </a:extLst>
            </p:cNvPr>
            <p:cNvSpPr txBox="1"/>
            <p:nvPr/>
          </p:nvSpPr>
          <p:spPr>
            <a:xfrm>
              <a:off x="1219203" y="3883749"/>
              <a:ext cx="15770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ORGANISASI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0D02F36-ECED-4650-A79F-6428D446517B}"/>
                </a:ext>
              </a:extLst>
            </p:cNvPr>
            <p:cNvSpPr txBox="1"/>
            <p:nvPr/>
          </p:nvSpPr>
          <p:spPr>
            <a:xfrm>
              <a:off x="1464367" y="5174981"/>
              <a:ext cx="10866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LINGK </a:t>
              </a:r>
            </a:p>
            <a:p>
              <a:pPr algn="ctr"/>
              <a:r>
                <a:rPr lang="en-US" b="1" dirty="0"/>
                <a:t>KERJA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4F9426D-AF41-4D24-89F9-6505AD9736C8}"/>
                </a:ext>
              </a:extLst>
            </p:cNvPr>
            <p:cNvSpPr txBox="1"/>
            <p:nvPr/>
          </p:nvSpPr>
          <p:spPr>
            <a:xfrm>
              <a:off x="3902766" y="3869635"/>
              <a:ext cx="18784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rgbClr val="FF0000"/>
                  </a:solidFill>
                </a:rPr>
                <a:t>MANUSIA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FA124CD-A716-4157-B31A-F366592A9A21}"/>
                </a:ext>
              </a:extLst>
            </p:cNvPr>
            <p:cNvSpPr txBox="1"/>
            <p:nvPr/>
          </p:nvSpPr>
          <p:spPr>
            <a:xfrm>
              <a:off x="7991061" y="3975652"/>
              <a:ext cx="1086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TUJUAN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00D022B5-7A0A-4739-BBEE-F8AFBE7B58B7}"/>
              </a:ext>
            </a:extLst>
          </p:cNvPr>
          <p:cNvSpPr txBox="1"/>
          <p:nvPr/>
        </p:nvSpPr>
        <p:spPr>
          <a:xfrm>
            <a:off x="3375983" y="4419601"/>
            <a:ext cx="3104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 err="1"/>
              <a:t>Kemampuan</a:t>
            </a:r>
            <a:r>
              <a:rPr lang="en-US" sz="1600" dirty="0"/>
              <a:t>  (CAPASITY)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/>
              <a:t>Kebolehan</a:t>
            </a:r>
            <a:r>
              <a:rPr lang="en-US" sz="1600" dirty="0"/>
              <a:t>      (POSSIBELITY)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Batasan           (CONSTRAIN)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A1CF5E7-8C89-4376-B65C-0521948A98AB}"/>
              </a:ext>
            </a:extLst>
          </p:cNvPr>
          <p:cNvSpPr txBox="1"/>
          <p:nvPr/>
        </p:nvSpPr>
        <p:spPr>
          <a:xfrm>
            <a:off x="7368208" y="4426229"/>
            <a:ext cx="27895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KESEHATAN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KESELAMATAN)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KENYAMANAN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EFISIENSI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PRODUKTIFITAS ˃˃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C5DBB4C-B734-402C-BD67-7778C2D3C376}"/>
              </a:ext>
            </a:extLst>
          </p:cNvPr>
          <p:cNvCxnSpPr>
            <a:cxnSpLocks/>
            <a:stCxn id="4" idx="4"/>
          </p:cNvCxnSpPr>
          <p:nvPr/>
        </p:nvCxnSpPr>
        <p:spPr>
          <a:xfrm>
            <a:off x="2001078" y="2610678"/>
            <a:ext cx="0" cy="430694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B661F56-E1E9-4EC9-B811-FCFE8FBBC430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2001078" y="4172987"/>
            <a:ext cx="19875" cy="246614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E6E0638-C75F-47DF-B7B0-F44A366735BC}"/>
              </a:ext>
            </a:extLst>
          </p:cNvPr>
          <p:cNvGrpSpPr/>
          <p:nvPr/>
        </p:nvGrpSpPr>
        <p:grpSpPr>
          <a:xfrm>
            <a:off x="2643804" y="2186609"/>
            <a:ext cx="301495" cy="2816087"/>
            <a:chOff x="2564292" y="2186609"/>
            <a:chExt cx="301495" cy="2816087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5B30453-C5DE-433E-802D-632153C61C02}"/>
                </a:ext>
              </a:extLst>
            </p:cNvPr>
            <p:cNvCxnSpPr/>
            <p:nvPr/>
          </p:nvCxnSpPr>
          <p:spPr>
            <a:xfrm>
              <a:off x="2564292" y="2186609"/>
              <a:ext cx="271674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532A71B-F40C-455D-A8B1-C55517B4BE8D}"/>
                </a:ext>
              </a:extLst>
            </p:cNvPr>
            <p:cNvCxnSpPr/>
            <p:nvPr/>
          </p:nvCxnSpPr>
          <p:spPr>
            <a:xfrm>
              <a:off x="2594113" y="5002696"/>
              <a:ext cx="271674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ADEA03B-38D9-4CD6-844A-7600B49EB16D}"/>
                </a:ext>
              </a:extLst>
            </p:cNvPr>
            <p:cNvCxnSpPr/>
            <p:nvPr/>
          </p:nvCxnSpPr>
          <p:spPr>
            <a:xfrm>
              <a:off x="2835966" y="2186609"/>
              <a:ext cx="0" cy="2809461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87D79ED8-C16A-4DA7-A7DF-3BA21864734D}"/>
              </a:ext>
            </a:extLst>
          </p:cNvPr>
          <p:cNvSpPr/>
          <p:nvPr/>
        </p:nvSpPr>
        <p:spPr>
          <a:xfrm>
            <a:off x="2835966" y="3591339"/>
            <a:ext cx="728866" cy="2368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536D1B98-30A5-4B91-A82A-72066107AC98}"/>
              </a:ext>
            </a:extLst>
          </p:cNvPr>
          <p:cNvSpPr/>
          <p:nvPr/>
        </p:nvSpPr>
        <p:spPr>
          <a:xfrm>
            <a:off x="6208646" y="3552275"/>
            <a:ext cx="1159561" cy="2758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07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74F44-580C-4A71-8E1A-74FB382392A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6600" b="1" dirty="0" err="1"/>
              <a:t>Definisi</a:t>
            </a:r>
            <a:r>
              <a:rPr lang="en-US" sz="6600" b="1" dirty="0"/>
              <a:t>  ERGONOMI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679F2-80A0-4479-A01E-820C60B04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dirty="0" err="1"/>
              <a:t>Menserasikan</a:t>
            </a:r>
            <a:r>
              <a:rPr lang="en-US" sz="3600" dirty="0"/>
              <a:t>: </a:t>
            </a:r>
            <a:r>
              <a:rPr lang="en-US" sz="3600" dirty="0" err="1"/>
              <a:t>alat</a:t>
            </a:r>
            <a:r>
              <a:rPr lang="en-US" sz="3600" dirty="0"/>
              <a:t>, </a:t>
            </a:r>
            <a:r>
              <a:rPr lang="en-US" sz="3600" dirty="0" err="1"/>
              <a:t>organisasi</a:t>
            </a:r>
            <a:r>
              <a:rPr lang="en-US" sz="3600" dirty="0"/>
              <a:t> dan </a:t>
            </a:r>
            <a:r>
              <a:rPr lang="en-US" sz="3600" dirty="0" err="1"/>
              <a:t>lingkungan</a:t>
            </a:r>
            <a:r>
              <a:rPr lang="en-US" sz="3600" dirty="0"/>
              <a:t> </a:t>
            </a:r>
            <a:r>
              <a:rPr lang="en-US" sz="3600" dirty="0" err="1"/>
              <a:t>kerja</a:t>
            </a:r>
            <a:r>
              <a:rPr lang="en-US" sz="3600" dirty="0"/>
              <a:t> </a:t>
            </a:r>
            <a:r>
              <a:rPr lang="en-US" sz="3600" dirty="0" err="1"/>
              <a:t>terhadap</a:t>
            </a:r>
            <a:r>
              <a:rPr lang="en-US" sz="3600" dirty="0"/>
              <a:t> </a:t>
            </a:r>
            <a:r>
              <a:rPr lang="en-US" sz="3600" dirty="0" err="1"/>
              <a:t>kemampuan</a:t>
            </a:r>
            <a:r>
              <a:rPr lang="en-US" sz="3600" dirty="0"/>
              <a:t> </a:t>
            </a:r>
            <a:r>
              <a:rPr lang="en-US" sz="3600" dirty="0" err="1"/>
              <a:t>kebolehan</a:t>
            </a:r>
            <a:r>
              <a:rPr lang="en-US" sz="3600" dirty="0"/>
              <a:t> dan Batasan </a:t>
            </a:r>
            <a:r>
              <a:rPr lang="en-US" sz="3600" b="1" dirty="0" err="1">
                <a:solidFill>
                  <a:srgbClr val="FF0000"/>
                </a:solidFill>
              </a:rPr>
              <a:t>manusia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tujuan</a:t>
            </a:r>
            <a:r>
              <a:rPr lang="en-US" sz="3600" dirty="0"/>
              <a:t>  </a:t>
            </a:r>
            <a:r>
              <a:rPr lang="en-US" sz="3600" dirty="0" err="1"/>
              <a:t>tercapainya</a:t>
            </a:r>
            <a:r>
              <a:rPr lang="en-US" sz="3600" dirty="0"/>
              <a:t> 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keselamatan</a:t>
            </a:r>
            <a:r>
              <a:rPr lang="en-US" sz="3600" dirty="0"/>
              <a:t> </a:t>
            </a:r>
            <a:r>
              <a:rPr lang="en-US" sz="3600" dirty="0" err="1"/>
              <a:t>kenyamanan</a:t>
            </a:r>
            <a:r>
              <a:rPr lang="en-US" sz="3600" dirty="0"/>
              <a:t> </a:t>
            </a:r>
            <a:r>
              <a:rPr lang="en-US" sz="3600" dirty="0" err="1"/>
              <a:t>efisiensi</a:t>
            </a:r>
            <a:r>
              <a:rPr lang="en-US" sz="3600" dirty="0"/>
              <a:t> dan </a:t>
            </a:r>
            <a:r>
              <a:rPr lang="en-US" sz="3600" dirty="0" err="1"/>
              <a:t>produktifitas</a:t>
            </a:r>
            <a:r>
              <a:rPr lang="en-US" sz="3600" dirty="0"/>
              <a:t> </a:t>
            </a:r>
            <a:r>
              <a:rPr lang="en-US" sz="3600" dirty="0" err="1"/>
              <a:t>setinggi-tingginya</a:t>
            </a:r>
            <a:r>
              <a:rPr lang="en-US" dirty="0"/>
              <a:t>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Nb</a:t>
            </a:r>
            <a:r>
              <a:rPr lang="en-US" dirty="0"/>
              <a:t>:  Ergo =</a:t>
            </a:r>
            <a:r>
              <a:rPr lang="en-US" dirty="0" err="1"/>
              <a:t>kerja</a:t>
            </a:r>
            <a:r>
              <a:rPr lang="en-US" dirty="0"/>
              <a:t> + Nomos =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……… Yunani (</a:t>
            </a:r>
            <a:r>
              <a:rPr lang="en-US" dirty="0" err="1">
                <a:solidFill>
                  <a:srgbClr val="FF0000"/>
                </a:solidFill>
              </a:rPr>
              <a:t>Eropa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28170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33" name="Rectangle 49">
            <a:extLst>
              <a:ext uri="{FF2B5EF4-FFF2-40B4-BE49-F238E27FC236}">
                <a16:creationId xmlns:a16="http://schemas.microsoft.com/office/drawing/2014/main" id="{ACE60A9F-110F-429C-9192-2612A8587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4140200" cy="1268413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33CCFF"/>
              </a:gs>
            </a:gsLst>
            <a:lin ang="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71B8930-9695-428E-ADED-4B2AD1A020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0" y="3357564"/>
            <a:ext cx="8496300" cy="350043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/>
              <a:t>Explanation:</a:t>
            </a:r>
          </a:p>
          <a:p>
            <a:pPr algn="just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altLang="en-US" sz="1600"/>
              <a:t>References of Traditional Architecture of Bali are </a:t>
            </a:r>
            <a:r>
              <a:rPr lang="en-US" altLang="en-US" sz="1600" i="1"/>
              <a:t>Asta Kosala-Kosali</a:t>
            </a:r>
            <a:r>
              <a:rPr lang="en-US" altLang="en-US" sz="1600"/>
              <a:t> (name of book about measurement, how to built a house and high building) and </a:t>
            </a:r>
            <a:r>
              <a:rPr lang="en-US" altLang="en-US" sz="1600" i="1"/>
              <a:t>Asta Bumi</a:t>
            </a:r>
            <a:r>
              <a:rPr lang="en-US" altLang="en-US" sz="1600"/>
              <a:t> (name of book about the rules of layout of building at the yard).</a:t>
            </a:r>
            <a:endParaRPr lang="en-US" altLang="en-US" sz="1600" i="1"/>
          </a:p>
          <a:p>
            <a:pPr algn="just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altLang="en-US" sz="1600" i="1"/>
              <a:t>Sikut Umah </a:t>
            </a:r>
            <a:r>
              <a:rPr lang="en-US" altLang="en-US" sz="1600"/>
              <a:t>is measurement about Balinese resident</a:t>
            </a:r>
            <a:endParaRPr lang="en-US" altLang="en-US" sz="1600" i="1"/>
          </a:p>
          <a:p>
            <a:pPr algn="just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altLang="en-US" sz="1600" i="1"/>
              <a:t>Sikut Bale (Gegulak)</a:t>
            </a:r>
            <a:r>
              <a:rPr lang="en-US" altLang="en-US" sz="1600"/>
              <a:t> is measurement which is used as a manual how to build the Balinese building.</a:t>
            </a:r>
            <a:endParaRPr lang="en-US" altLang="en-US" sz="1600" i="1"/>
          </a:p>
          <a:p>
            <a:pPr algn="just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altLang="en-US" sz="1600" i="1"/>
              <a:t>Sikut Karang</a:t>
            </a:r>
            <a:r>
              <a:rPr lang="en-US" altLang="en-US" sz="1600"/>
              <a:t> is measurement of yard, using </a:t>
            </a:r>
            <a:r>
              <a:rPr lang="en-US" altLang="en-US" sz="1600" i="1"/>
              <a:t>A Depa</a:t>
            </a:r>
            <a:r>
              <a:rPr lang="en-US" altLang="en-US" sz="1600"/>
              <a:t> method.</a:t>
            </a:r>
            <a:endParaRPr lang="en-US" altLang="en-US" sz="1600" i="1"/>
          </a:p>
          <a:p>
            <a:pPr algn="just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altLang="en-US" sz="1600" i="1"/>
              <a:t>Sikut Natah</a:t>
            </a:r>
            <a:r>
              <a:rPr lang="en-US" altLang="en-US" sz="1600"/>
              <a:t> is distance between buildings, using </a:t>
            </a:r>
            <a:r>
              <a:rPr lang="en-US" altLang="en-US" sz="1600" i="1"/>
              <a:t>A Tapak </a:t>
            </a:r>
            <a:r>
              <a:rPr lang="en-US" altLang="en-US" sz="1600"/>
              <a:t>method.</a:t>
            </a:r>
            <a:endParaRPr lang="en-US" altLang="en-US" sz="1600" i="1"/>
          </a:p>
          <a:p>
            <a:pPr algn="just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altLang="en-US" sz="1600" i="1"/>
              <a:t>Pengurip</a:t>
            </a:r>
            <a:r>
              <a:rPr lang="en-US" altLang="en-US" sz="1600"/>
              <a:t> is additional element in </a:t>
            </a:r>
            <a:r>
              <a:rPr lang="en-US" altLang="en-US" sz="1600" i="1"/>
              <a:t>Gegulak</a:t>
            </a:r>
            <a:r>
              <a:rPr lang="en-US" altLang="en-US" sz="1600"/>
              <a:t> formula.</a:t>
            </a:r>
            <a:endParaRPr lang="en-US" altLang="en-US" sz="1600" i="1"/>
          </a:p>
          <a:p>
            <a:pPr algn="just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altLang="en-US" sz="1600" i="1"/>
              <a:t>A Depa</a:t>
            </a:r>
            <a:r>
              <a:rPr lang="en-US" altLang="en-US" sz="1600"/>
              <a:t> is reach.</a:t>
            </a:r>
            <a:endParaRPr lang="en-US" altLang="en-US" sz="1600" i="1"/>
          </a:p>
          <a:p>
            <a:pPr algn="just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altLang="en-US" sz="1600" i="1"/>
              <a:t>A Tapak</a:t>
            </a:r>
            <a:r>
              <a:rPr lang="en-US" altLang="en-US" sz="1600"/>
              <a:t> is measurement about lenght of sole of foot. </a:t>
            </a:r>
            <a:endParaRPr lang="en-US" altLang="en-US" sz="1600" i="1"/>
          </a:p>
          <a:p>
            <a:pPr algn="just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altLang="en-US" sz="1600" i="1"/>
              <a:t>Rai</a:t>
            </a:r>
            <a:r>
              <a:rPr lang="en-US" altLang="en-US" sz="1600"/>
              <a:t> is measurement about wide of Bali traditional pillar.</a:t>
            </a:r>
          </a:p>
        </p:txBody>
      </p:sp>
      <p:grpSp>
        <p:nvGrpSpPr>
          <p:cNvPr id="16432" name="Group 48">
            <a:extLst>
              <a:ext uri="{FF2B5EF4-FFF2-40B4-BE49-F238E27FC236}">
                <a16:creationId xmlns:a16="http://schemas.microsoft.com/office/drawing/2014/main" id="{617BF93D-2F45-4ABF-9634-521304BA1273}"/>
              </a:ext>
            </a:extLst>
          </p:cNvPr>
          <p:cNvGrpSpPr>
            <a:grpSpLocks/>
          </p:cNvGrpSpPr>
          <p:nvPr/>
        </p:nvGrpSpPr>
        <p:grpSpPr bwMode="auto">
          <a:xfrm>
            <a:off x="3625850" y="476250"/>
            <a:ext cx="6305550" cy="2947988"/>
            <a:chOff x="1324" y="300"/>
            <a:chExt cx="3972" cy="1857"/>
          </a:xfrm>
        </p:grpSpPr>
        <p:sp>
          <p:nvSpPr>
            <p:cNvPr id="16389" name="Oval 5">
              <a:extLst>
                <a:ext uri="{FF2B5EF4-FFF2-40B4-BE49-F238E27FC236}">
                  <a16:creationId xmlns:a16="http://schemas.microsoft.com/office/drawing/2014/main" id="{1065CAFD-69A2-4D08-B9AA-4B73720A2A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9" y="1592"/>
              <a:ext cx="131" cy="115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390" name="Group 6">
              <a:extLst>
                <a:ext uri="{FF2B5EF4-FFF2-40B4-BE49-F238E27FC236}">
                  <a16:creationId xmlns:a16="http://schemas.microsoft.com/office/drawing/2014/main" id="{4239E0A8-9759-4398-9F3B-D5375DD406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60" y="829"/>
              <a:ext cx="627" cy="741"/>
              <a:chOff x="3792" y="2448"/>
              <a:chExt cx="786" cy="1104"/>
            </a:xfrm>
          </p:grpSpPr>
          <p:sp>
            <p:nvSpPr>
              <p:cNvPr id="16391" name="Line 7">
                <a:extLst>
                  <a:ext uri="{FF2B5EF4-FFF2-40B4-BE49-F238E27FC236}">
                    <a16:creationId xmlns:a16="http://schemas.microsoft.com/office/drawing/2014/main" id="{B6090816-9F58-408D-92D1-CCEE8460C4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92" y="2640"/>
                <a:ext cx="288" cy="9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2" name="Text Box 8">
                <a:extLst>
                  <a:ext uri="{FF2B5EF4-FFF2-40B4-BE49-F238E27FC236}">
                    <a16:creationId xmlns:a16="http://schemas.microsoft.com/office/drawing/2014/main" id="{AAA77E52-EE9F-4B17-A570-32C0C5DBFE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32" y="2448"/>
                <a:ext cx="646" cy="2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200" b="1">
                    <a:latin typeface="Verdana" panose="020B0604030504040204" pitchFamily="34" charset="0"/>
                  </a:rPr>
                  <a:t>A DEPA</a:t>
                </a:r>
              </a:p>
            </p:txBody>
          </p:sp>
        </p:grpSp>
        <p:grpSp>
          <p:nvGrpSpPr>
            <p:cNvPr id="16393" name="Group 9">
              <a:extLst>
                <a:ext uri="{FF2B5EF4-FFF2-40B4-BE49-F238E27FC236}">
                  <a16:creationId xmlns:a16="http://schemas.microsoft.com/office/drawing/2014/main" id="{00B7EAC0-A668-4918-9013-117BBBB53E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9" y="958"/>
              <a:ext cx="907" cy="612"/>
              <a:chOff x="3840" y="2640"/>
              <a:chExt cx="1138" cy="912"/>
            </a:xfrm>
          </p:grpSpPr>
          <p:sp>
            <p:nvSpPr>
              <p:cNvPr id="16394" name="Line 10">
                <a:extLst>
                  <a:ext uri="{FF2B5EF4-FFF2-40B4-BE49-F238E27FC236}">
                    <a16:creationId xmlns:a16="http://schemas.microsoft.com/office/drawing/2014/main" id="{40C6F14D-FB6F-43CA-9BA9-05099297AA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40" y="2928"/>
                <a:ext cx="432" cy="6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5" name="Text Box 11">
                <a:extLst>
                  <a:ext uri="{FF2B5EF4-FFF2-40B4-BE49-F238E27FC236}">
                    <a16:creationId xmlns:a16="http://schemas.microsoft.com/office/drawing/2014/main" id="{D3A65776-E52C-4502-83C1-ACB36F5073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4" y="2640"/>
                <a:ext cx="754" cy="2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200" b="1" i="1">
                    <a:latin typeface="Verdana" panose="020B0604030504040204" pitchFamily="34" charset="0"/>
                  </a:rPr>
                  <a:t>Pengurip</a:t>
                </a:r>
              </a:p>
            </p:txBody>
          </p:sp>
        </p:grpSp>
        <p:sp>
          <p:nvSpPr>
            <p:cNvPr id="16396" name="Text Box 12">
              <a:extLst>
                <a:ext uri="{FF2B5EF4-FFF2-40B4-BE49-F238E27FC236}">
                  <a16:creationId xmlns:a16="http://schemas.microsoft.com/office/drawing/2014/main" id="{7E228DAC-2583-458B-9C75-9CD6FF093E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0" y="1506"/>
              <a:ext cx="1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altLang="en-US" sz="1400" b="1">
                  <a:latin typeface="Verdana" panose="020B0604030504040204" pitchFamily="34" charset="0"/>
                </a:rPr>
                <a:t>3. SIKUT KARANG</a:t>
              </a:r>
            </a:p>
          </p:txBody>
        </p:sp>
        <p:sp>
          <p:nvSpPr>
            <p:cNvPr id="16397" name="Freeform 13">
              <a:extLst>
                <a:ext uri="{FF2B5EF4-FFF2-40B4-BE49-F238E27FC236}">
                  <a16:creationId xmlns:a16="http://schemas.microsoft.com/office/drawing/2014/main" id="{EA4DA6FB-7F90-46C9-A527-EDF3A69842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9" y="1111"/>
              <a:ext cx="414" cy="547"/>
            </a:xfrm>
            <a:custGeom>
              <a:avLst/>
              <a:gdLst>
                <a:gd name="T0" fmla="*/ 29 w 1305"/>
                <a:gd name="T1" fmla="*/ 20 h 1873"/>
                <a:gd name="T2" fmla="*/ 0 w 1305"/>
                <a:gd name="T3" fmla="*/ 40 h 1873"/>
                <a:gd name="T4" fmla="*/ 1246 w 1305"/>
                <a:gd name="T5" fmla="*/ 1873 h 1873"/>
                <a:gd name="T6" fmla="*/ 1305 w 1305"/>
                <a:gd name="T7" fmla="*/ 1833 h 1873"/>
                <a:gd name="T8" fmla="*/ 59 w 1305"/>
                <a:gd name="T9" fmla="*/ 0 h 1873"/>
                <a:gd name="T10" fmla="*/ 29 w 1305"/>
                <a:gd name="T11" fmla="*/ 20 h 1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5" h="1873">
                  <a:moveTo>
                    <a:pt x="29" y="20"/>
                  </a:moveTo>
                  <a:lnTo>
                    <a:pt x="0" y="40"/>
                  </a:lnTo>
                  <a:lnTo>
                    <a:pt x="1246" y="1873"/>
                  </a:lnTo>
                  <a:lnTo>
                    <a:pt x="1305" y="1833"/>
                  </a:lnTo>
                  <a:lnTo>
                    <a:pt x="59" y="0"/>
                  </a:lnTo>
                  <a:lnTo>
                    <a:pt x="29" y="2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8" name="Oval 14">
              <a:extLst>
                <a:ext uri="{FF2B5EF4-FFF2-40B4-BE49-F238E27FC236}">
                  <a16:creationId xmlns:a16="http://schemas.microsoft.com/office/drawing/2014/main" id="{D653BB25-0C54-48BE-844C-830295CCE2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3" y="1047"/>
              <a:ext cx="147" cy="132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9" name="Freeform 15">
              <a:extLst>
                <a:ext uri="{FF2B5EF4-FFF2-40B4-BE49-F238E27FC236}">
                  <a16:creationId xmlns:a16="http://schemas.microsoft.com/office/drawing/2014/main" id="{CF2DFA9B-FCDC-475C-90E9-D99B3DE066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6" y="482"/>
              <a:ext cx="64" cy="584"/>
            </a:xfrm>
            <a:custGeom>
              <a:avLst/>
              <a:gdLst>
                <a:gd name="T0" fmla="*/ 166 w 202"/>
                <a:gd name="T1" fmla="*/ 3 h 2002"/>
                <a:gd name="T2" fmla="*/ 130 w 202"/>
                <a:gd name="T3" fmla="*/ 0 h 2002"/>
                <a:gd name="T4" fmla="*/ 0 w 202"/>
                <a:gd name="T5" fmla="*/ 1998 h 2002"/>
                <a:gd name="T6" fmla="*/ 71 w 202"/>
                <a:gd name="T7" fmla="*/ 2002 h 2002"/>
                <a:gd name="T8" fmla="*/ 202 w 202"/>
                <a:gd name="T9" fmla="*/ 5 h 2002"/>
                <a:gd name="T10" fmla="*/ 166 w 202"/>
                <a:gd name="T11" fmla="*/ 3 h 2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2" h="2002">
                  <a:moveTo>
                    <a:pt x="166" y="3"/>
                  </a:moveTo>
                  <a:lnTo>
                    <a:pt x="130" y="0"/>
                  </a:lnTo>
                  <a:lnTo>
                    <a:pt x="0" y="1998"/>
                  </a:lnTo>
                  <a:lnTo>
                    <a:pt x="71" y="2002"/>
                  </a:lnTo>
                  <a:lnTo>
                    <a:pt x="202" y="5"/>
                  </a:lnTo>
                  <a:lnTo>
                    <a:pt x="166" y="3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0" name="Text Box 16">
              <a:extLst>
                <a:ext uri="{FF2B5EF4-FFF2-40B4-BE49-F238E27FC236}">
                  <a16:creationId xmlns:a16="http://schemas.microsoft.com/office/drawing/2014/main" id="{A891E234-2E74-4CA7-9CEA-8682512D66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62" y="950"/>
              <a:ext cx="156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en-US" sz="1600" b="1">
                  <a:solidFill>
                    <a:srgbClr val="660066"/>
                  </a:solidFill>
                  <a:latin typeface="Verdana" panose="020B0604030504040204" pitchFamily="34" charset="0"/>
                </a:rPr>
                <a:t>SIKUT UMAH</a:t>
              </a:r>
            </a:p>
          </p:txBody>
        </p:sp>
        <p:sp>
          <p:nvSpPr>
            <p:cNvPr id="16401" name="Text Box 17">
              <a:extLst>
                <a:ext uri="{FF2B5EF4-FFF2-40B4-BE49-F238E27FC236}">
                  <a16:creationId xmlns:a16="http://schemas.microsoft.com/office/drawing/2014/main" id="{2370F6AD-0141-4BB9-B1D2-3D4259277C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5" y="300"/>
              <a:ext cx="127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en-US" sz="1400" b="1">
                  <a:latin typeface="Verdana" panose="020B0604030504040204" pitchFamily="34" charset="0"/>
                </a:rPr>
                <a:t>LONTAR (REFERENCE)</a:t>
              </a:r>
            </a:p>
          </p:txBody>
        </p:sp>
        <p:sp>
          <p:nvSpPr>
            <p:cNvPr id="16402" name="Text Box 18">
              <a:extLst>
                <a:ext uri="{FF2B5EF4-FFF2-40B4-BE49-F238E27FC236}">
                  <a16:creationId xmlns:a16="http://schemas.microsoft.com/office/drawing/2014/main" id="{58ABA36A-C91B-4BEB-A147-1B49AD8B00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27" y="1893"/>
              <a:ext cx="114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400" b="1">
                  <a:latin typeface="Verdana" panose="020B0604030504040204" pitchFamily="34" charset="0"/>
                </a:rPr>
                <a:t>2. SIKUT NATAH</a:t>
              </a:r>
            </a:p>
          </p:txBody>
        </p:sp>
        <p:sp>
          <p:nvSpPr>
            <p:cNvPr id="16403" name="Text Box 19">
              <a:extLst>
                <a:ext uri="{FF2B5EF4-FFF2-40B4-BE49-F238E27FC236}">
                  <a16:creationId xmlns:a16="http://schemas.microsoft.com/office/drawing/2014/main" id="{97ABD948-074D-4790-A652-B359B80C38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2" y="1827"/>
              <a:ext cx="103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57200" indent="-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914400" indent="-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371600" indent="-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828800" indent="-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286000" indent="-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hangingPunct="0"/>
              <a:r>
                <a:rPr lang="en-US" altLang="en-US" sz="1400" b="1">
                  <a:latin typeface="Verdana" panose="020B0604030504040204" pitchFamily="34" charset="0"/>
                </a:rPr>
                <a:t>1. SIKUT BALE</a:t>
              </a:r>
            </a:p>
            <a:p>
              <a:pPr algn="ctr" eaLnBrk="0" hangingPunct="0"/>
              <a:r>
                <a:rPr lang="en-US" altLang="en-US" sz="1400" b="1">
                  <a:latin typeface="Verdana" panose="020B0604030504040204" pitchFamily="34" charset="0"/>
                </a:rPr>
                <a:t>   (GEGULAK)</a:t>
              </a:r>
            </a:p>
          </p:txBody>
        </p:sp>
        <p:sp>
          <p:nvSpPr>
            <p:cNvPr id="16404" name="Freeform 20">
              <a:extLst>
                <a:ext uri="{FF2B5EF4-FFF2-40B4-BE49-F238E27FC236}">
                  <a16:creationId xmlns:a16="http://schemas.microsoft.com/office/drawing/2014/main" id="{00A5DE99-D57E-4826-BCEA-A59C1C1DC5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5" y="418"/>
              <a:ext cx="383" cy="1191"/>
            </a:xfrm>
            <a:custGeom>
              <a:avLst/>
              <a:gdLst>
                <a:gd name="T0" fmla="*/ 1151 w 1210"/>
                <a:gd name="T1" fmla="*/ 4063 h 4079"/>
                <a:gd name="T2" fmla="*/ 1210 w 1210"/>
                <a:gd name="T3" fmla="*/ 4048 h 4079"/>
                <a:gd name="T4" fmla="*/ 117 w 1210"/>
                <a:gd name="T5" fmla="*/ 0 h 4079"/>
                <a:gd name="T6" fmla="*/ 0 w 1210"/>
                <a:gd name="T7" fmla="*/ 31 h 4079"/>
                <a:gd name="T8" fmla="*/ 1093 w 1210"/>
                <a:gd name="T9" fmla="*/ 4079 h 4079"/>
                <a:gd name="T10" fmla="*/ 1151 w 1210"/>
                <a:gd name="T11" fmla="*/ 4063 h 4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10" h="4079">
                  <a:moveTo>
                    <a:pt x="1151" y="4063"/>
                  </a:moveTo>
                  <a:lnTo>
                    <a:pt x="1210" y="4048"/>
                  </a:lnTo>
                  <a:lnTo>
                    <a:pt x="117" y="0"/>
                  </a:lnTo>
                  <a:lnTo>
                    <a:pt x="0" y="31"/>
                  </a:lnTo>
                  <a:lnTo>
                    <a:pt x="1093" y="4079"/>
                  </a:lnTo>
                  <a:lnTo>
                    <a:pt x="1151" y="4063"/>
                  </a:lnTo>
                  <a:close/>
                </a:path>
              </a:pathLst>
            </a:custGeom>
            <a:solidFill>
              <a:srgbClr val="CCECFF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5" name="Freeform 21">
              <a:extLst>
                <a:ext uri="{FF2B5EF4-FFF2-40B4-BE49-F238E27FC236}">
                  <a16:creationId xmlns:a16="http://schemas.microsoft.com/office/drawing/2014/main" id="{AEFAC25E-1603-4AC9-B294-3F36D670030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0" y="1640"/>
              <a:ext cx="1715" cy="139"/>
            </a:xfrm>
            <a:custGeom>
              <a:avLst/>
              <a:gdLst>
                <a:gd name="T0" fmla="*/ 4 w 5413"/>
                <a:gd name="T1" fmla="*/ 419 h 479"/>
                <a:gd name="T2" fmla="*/ 7 w 5413"/>
                <a:gd name="T3" fmla="*/ 479 h 479"/>
                <a:gd name="T4" fmla="*/ 5413 w 5413"/>
                <a:gd name="T5" fmla="*/ 119 h 479"/>
                <a:gd name="T6" fmla="*/ 5405 w 5413"/>
                <a:gd name="T7" fmla="*/ 0 h 479"/>
                <a:gd name="T8" fmla="*/ 0 w 5413"/>
                <a:gd name="T9" fmla="*/ 360 h 479"/>
                <a:gd name="T10" fmla="*/ 4 w 5413"/>
                <a:gd name="T11" fmla="*/ 419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13" h="479">
                  <a:moveTo>
                    <a:pt x="4" y="419"/>
                  </a:moveTo>
                  <a:lnTo>
                    <a:pt x="7" y="479"/>
                  </a:lnTo>
                  <a:lnTo>
                    <a:pt x="5413" y="119"/>
                  </a:lnTo>
                  <a:lnTo>
                    <a:pt x="5405" y="0"/>
                  </a:lnTo>
                  <a:lnTo>
                    <a:pt x="0" y="360"/>
                  </a:lnTo>
                  <a:lnTo>
                    <a:pt x="4" y="419"/>
                  </a:lnTo>
                  <a:close/>
                </a:path>
              </a:pathLst>
            </a:custGeom>
            <a:solidFill>
              <a:srgbClr val="CCECFF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6" name="Freeform 22">
              <a:extLst>
                <a:ext uri="{FF2B5EF4-FFF2-40B4-BE49-F238E27FC236}">
                  <a16:creationId xmlns:a16="http://schemas.microsoft.com/office/drawing/2014/main" id="{1AAF3E8E-6A26-4A1E-88B8-51C6AD556D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2" y="1646"/>
              <a:ext cx="578" cy="192"/>
            </a:xfrm>
            <a:custGeom>
              <a:avLst/>
              <a:gdLst>
                <a:gd name="T0" fmla="*/ 1807 w 1824"/>
                <a:gd name="T1" fmla="*/ 598 h 655"/>
                <a:gd name="T2" fmla="*/ 1824 w 1824"/>
                <a:gd name="T3" fmla="*/ 541 h 655"/>
                <a:gd name="T4" fmla="*/ 33 w 1824"/>
                <a:gd name="T5" fmla="*/ 0 h 655"/>
                <a:gd name="T6" fmla="*/ 0 w 1824"/>
                <a:gd name="T7" fmla="*/ 114 h 655"/>
                <a:gd name="T8" fmla="*/ 1791 w 1824"/>
                <a:gd name="T9" fmla="*/ 655 h 655"/>
                <a:gd name="T10" fmla="*/ 1807 w 1824"/>
                <a:gd name="T11" fmla="*/ 598 h 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24" h="655">
                  <a:moveTo>
                    <a:pt x="1807" y="598"/>
                  </a:moveTo>
                  <a:lnTo>
                    <a:pt x="1824" y="541"/>
                  </a:lnTo>
                  <a:lnTo>
                    <a:pt x="33" y="0"/>
                  </a:lnTo>
                  <a:lnTo>
                    <a:pt x="0" y="114"/>
                  </a:lnTo>
                  <a:lnTo>
                    <a:pt x="1791" y="655"/>
                  </a:lnTo>
                  <a:lnTo>
                    <a:pt x="1807" y="598"/>
                  </a:lnTo>
                  <a:close/>
                </a:path>
              </a:pathLst>
            </a:custGeom>
            <a:solidFill>
              <a:srgbClr val="CCECFF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7" name="Freeform 23">
              <a:extLst>
                <a:ext uri="{FF2B5EF4-FFF2-40B4-BE49-F238E27FC236}">
                  <a16:creationId xmlns:a16="http://schemas.microsoft.com/office/drawing/2014/main" id="{FDF5A4D5-FF94-4247-8B68-1749E62464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2" y="1116"/>
              <a:ext cx="1331" cy="655"/>
            </a:xfrm>
            <a:custGeom>
              <a:avLst/>
              <a:gdLst>
                <a:gd name="T0" fmla="*/ 4182 w 4198"/>
                <a:gd name="T1" fmla="*/ 32 h 2244"/>
                <a:gd name="T2" fmla="*/ 4165 w 4198"/>
                <a:gd name="T3" fmla="*/ 0 h 2244"/>
                <a:gd name="T4" fmla="*/ 0 w 4198"/>
                <a:gd name="T5" fmla="*/ 2180 h 2244"/>
                <a:gd name="T6" fmla="*/ 33 w 4198"/>
                <a:gd name="T7" fmla="*/ 2244 h 2244"/>
                <a:gd name="T8" fmla="*/ 4198 w 4198"/>
                <a:gd name="T9" fmla="*/ 64 h 2244"/>
                <a:gd name="T10" fmla="*/ 4182 w 4198"/>
                <a:gd name="T11" fmla="*/ 32 h 2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98" h="2244">
                  <a:moveTo>
                    <a:pt x="4182" y="32"/>
                  </a:moveTo>
                  <a:lnTo>
                    <a:pt x="4165" y="0"/>
                  </a:lnTo>
                  <a:lnTo>
                    <a:pt x="0" y="2180"/>
                  </a:lnTo>
                  <a:lnTo>
                    <a:pt x="33" y="2244"/>
                  </a:lnTo>
                  <a:lnTo>
                    <a:pt x="4198" y="64"/>
                  </a:lnTo>
                  <a:lnTo>
                    <a:pt x="4182" y="3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8" name="Oval 24">
              <a:extLst>
                <a:ext uri="{FF2B5EF4-FFF2-40B4-BE49-F238E27FC236}">
                  <a16:creationId xmlns:a16="http://schemas.microsoft.com/office/drawing/2014/main" id="{1FBC6232-C5D8-4E94-B674-845C9BF023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3" y="346"/>
              <a:ext cx="164" cy="147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9" name="Freeform 25">
              <a:extLst>
                <a:ext uri="{FF2B5EF4-FFF2-40B4-BE49-F238E27FC236}">
                  <a16:creationId xmlns:a16="http://schemas.microsoft.com/office/drawing/2014/main" id="{2B76A260-B4AE-41F4-96E3-4040500B2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7" y="1112"/>
              <a:ext cx="976" cy="717"/>
            </a:xfrm>
            <a:custGeom>
              <a:avLst/>
              <a:gdLst>
                <a:gd name="T0" fmla="*/ 3058 w 3081"/>
                <a:gd name="T1" fmla="*/ 2429 h 2458"/>
                <a:gd name="T2" fmla="*/ 3081 w 3081"/>
                <a:gd name="T3" fmla="*/ 2401 h 2458"/>
                <a:gd name="T4" fmla="*/ 45 w 3081"/>
                <a:gd name="T5" fmla="*/ 0 h 2458"/>
                <a:gd name="T6" fmla="*/ 0 w 3081"/>
                <a:gd name="T7" fmla="*/ 58 h 2458"/>
                <a:gd name="T8" fmla="*/ 3036 w 3081"/>
                <a:gd name="T9" fmla="*/ 2458 h 2458"/>
                <a:gd name="T10" fmla="*/ 3058 w 3081"/>
                <a:gd name="T11" fmla="*/ 2429 h 2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81" h="2458">
                  <a:moveTo>
                    <a:pt x="3058" y="2429"/>
                  </a:moveTo>
                  <a:lnTo>
                    <a:pt x="3081" y="2401"/>
                  </a:lnTo>
                  <a:lnTo>
                    <a:pt x="45" y="0"/>
                  </a:lnTo>
                  <a:lnTo>
                    <a:pt x="0" y="58"/>
                  </a:lnTo>
                  <a:lnTo>
                    <a:pt x="3036" y="2458"/>
                  </a:lnTo>
                  <a:lnTo>
                    <a:pt x="3058" y="242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0" name="Oval 26">
              <a:extLst>
                <a:ext uri="{FF2B5EF4-FFF2-40B4-BE49-F238E27FC236}">
                  <a16:creationId xmlns:a16="http://schemas.microsoft.com/office/drawing/2014/main" id="{F0690B80-53CD-4F06-AA4F-5997278542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9" y="1686"/>
              <a:ext cx="158" cy="143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1" name="Freeform 27">
              <a:extLst>
                <a:ext uri="{FF2B5EF4-FFF2-40B4-BE49-F238E27FC236}">
                  <a16:creationId xmlns:a16="http://schemas.microsoft.com/office/drawing/2014/main" id="{1FE40953-BD14-4F64-9137-BADE7F5C01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6" y="443"/>
              <a:ext cx="1365" cy="1275"/>
            </a:xfrm>
            <a:custGeom>
              <a:avLst/>
              <a:gdLst>
                <a:gd name="T0" fmla="*/ 46 w 4307"/>
                <a:gd name="T1" fmla="*/ 4320 h 4366"/>
                <a:gd name="T2" fmla="*/ 92 w 4307"/>
                <a:gd name="T3" fmla="*/ 4366 h 4366"/>
                <a:gd name="T4" fmla="*/ 4307 w 4307"/>
                <a:gd name="T5" fmla="*/ 93 h 4366"/>
                <a:gd name="T6" fmla="*/ 4215 w 4307"/>
                <a:gd name="T7" fmla="*/ 0 h 4366"/>
                <a:gd name="T8" fmla="*/ 0 w 4307"/>
                <a:gd name="T9" fmla="*/ 4273 h 4366"/>
                <a:gd name="T10" fmla="*/ 46 w 4307"/>
                <a:gd name="T11" fmla="*/ 4320 h 4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7" h="4366">
                  <a:moveTo>
                    <a:pt x="46" y="4320"/>
                  </a:moveTo>
                  <a:lnTo>
                    <a:pt x="92" y="4366"/>
                  </a:lnTo>
                  <a:lnTo>
                    <a:pt x="4307" y="93"/>
                  </a:lnTo>
                  <a:lnTo>
                    <a:pt x="4215" y="0"/>
                  </a:lnTo>
                  <a:lnTo>
                    <a:pt x="0" y="4273"/>
                  </a:lnTo>
                  <a:lnTo>
                    <a:pt x="46" y="4320"/>
                  </a:lnTo>
                  <a:close/>
                </a:path>
              </a:pathLst>
            </a:custGeom>
            <a:solidFill>
              <a:srgbClr val="CCECFF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2" name="Oval 28">
              <a:extLst>
                <a:ext uri="{FF2B5EF4-FFF2-40B4-BE49-F238E27FC236}">
                  <a16:creationId xmlns:a16="http://schemas.microsoft.com/office/drawing/2014/main" id="{210FD547-26E9-4767-BB43-56AE02124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3" y="1744"/>
              <a:ext cx="162" cy="146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3" name="Freeform 29">
              <a:extLst>
                <a:ext uri="{FF2B5EF4-FFF2-40B4-BE49-F238E27FC236}">
                  <a16:creationId xmlns:a16="http://schemas.microsoft.com/office/drawing/2014/main" id="{77AEF85C-AD4D-4366-8BD4-4DA23F001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9" y="1745"/>
              <a:ext cx="2262" cy="95"/>
            </a:xfrm>
            <a:custGeom>
              <a:avLst/>
              <a:gdLst>
                <a:gd name="T0" fmla="*/ 7136 w 7138"/>
                <a:gd name="T1" fmla="*/ 258 h 324"/>
                <a:gd name="T2" fmla="*/ 7138 w 7138"/>
                <a:gd name="T3" fmla="*/ 193 h 324"/>
                <a:gd name="T4" fmla="*/ 2 w 7138"/>
                <a:gd name="T5" fmla="*/ 0 h 324"/>
                <a:gd name="T6" fmla="*/ 0 w 7138"/>
                <a:gd name="T7" fmla="*/ 131 h 324"/>
                <a:gd name="T8" fmla="*/ 7135 w 7138"/>
                <a:gd name="T9" fmla="*/ 324 h 324"/>
                <a:gd name="T10" fmla="*/ 7136 w 7138"/>
                <a:gd name="T11" fmla="*/ 258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38" h="324">
                  <a:moveTo>
                    <a:pt x="7136" y="258"/>
                  </a:moveTo>
                  <a:lnTo>
                    <a:pt x="7138" y="193"/>
                  </a:lnTo>
                  <a:lnTo>
                    <a:pt x="2" y="0"/>
                  </a:lnTo>
                  <a:lnTo>
                    <a:pt x="0" y="131"/>
                  </a:lnTo>
                  <a:lnTo>
                    <a:pt x="7135" y="324"/>
                  </a:lnTo>
                  <a:lnTo>
                    <a:pt x="7136" y="258"/>
                  </a:lnTo>
                  <a:close/>
                </a:path>
              </a:pathLst>
            </a:custGeom>
            <a:solidFill>
              <a:srgbClr val="CCECFF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4" name="Freeform 30">
              <a:extLst>
                <a:ext uri="{FF2B5EF4-FFF2-40B4-BE49-F238E27FC236}">
                  <a16:creationId xmlns:a16="http://schemas.microsoft.com/office/drawing/2014/main" id="{8B153127-3108-41AA-A821-E1CFAED04F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0" y="443"/>
              <a:ext cx="928" cy="1329"/>
            </a:xfrm>
            <a:custGeom>
              <a:avLst/>
              <a:gdLst>
                <a:gd name="T0" fmla="*/ 55 w 2926"/>
                <a:gd name="T1" fmla="*/ 34 h 4549"/>
                <a:gd name="T2" fmla="*/ 0 w 2926"/>
                <a:gd name="T3" fmla="*/ 69 h 4549"/>
                <a:gd name="T4" fmla="*/ 2815 w 2926"/>
                <a:gd name="T5" fmla="*/ 4549 h 4549"/>
                <a:gd name="T6" fmla="*/ 2926 w 2926"/>
                <a:gd name="T7" fmla="*/ 4480 h 4549"/>
                <a:gd name="T8" fmla="*/ 111 w 2926"/>
                <a:gd name="T9" fmla="*/ 0 h 4549"/>
                <a:gd name="T10" fmla="*/ 55 w 2926"/>
                <a:gd name="T11" fmla="*/ 34 h 4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6" h="4549">
                  <a:moveTo>
                    <a:pt x="55" y="34"/>
                  </a:moveTo>
                  <a:lnTo>
                    <a:pt x="0" y="69"/>
                  </a:lnTo>
                  <a:lnTo>
                    <a:pt x="2815" y="4549"/>
                  </a:lnTo>
                  <a:lnTo>
                    <a:pt x="2926" y="4480"/>
                  </a:lnTo>
                  <a:lnTo>
                    <a:pt x="111" y="0"/>
                  </a:lnTo>
                  <a:lnTo>
                    <a:pt x="55" y="34"/>
                  </a:lnTo>
                  <a:close/>
                </a:path>
              </a:pathLst>
            </a:custGeom>
            <a:solidFill>
              <a:srgbClr val="CCECFF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7" name="Text Box 33">
              <a:extLst>
                <a:ext uri="{FF2B5EF4-FFF2-40B4-BE49-F238E27FC236}">
                  <a16:creationId xmlns:a16="http://schemas.microsoft.com/office/drawing/2014/main" id="{E1D2309A-7ED7-4F9C-8F56-55DDF48929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3" y="1152"/>
              <a:ext cx="68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 i="1">
                  <a:latin typeface="Verdana" panose="020B0604030504040204" pitchFamily="34" charset="0"/>
                </a:rPr>
                <a:t>Pengurip</a:t>
              </a:r>
            </a:p>
          </p:txBody>
        </p:sp>
        <p:sp>
          <p:nvSpPr>
            <p:cNvPr id="16418" name="Line 34">
              <a:extLst>
                <a:ext uri="{FF2B5EF4-FFF2-40B4-BE49-F238E27FC236}">
                  <a16:creationId xmlns:a16="http://schemas.microsoft.com/office/drawing/2014/main" id="{FD995955-0A7C-4849-92FB-14FCA525BF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5" y="1336"/>
              <a:ext cx="76" cy="225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419" name="Group 35">
              <a:extLst>
                <a:ext uri="{FF2B5EF4-FFF2-40B4-BE49-F238E27FC236}">
                  <a16:creationId xmlns:a16="http://schemas.microsoft.com/office/drawing/2014/main" id="{37F2692C-0FCA-487E-9E3C-26496A6C8C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24" y="1417"/>
              <a:ext cx="536" cy="290"/>
              <a:chOff x="720" y="3360"/>
              <a:chExt cx="672" cy="432"/>
            </a:xfrm>
          </p:grpSpPr>
          <p:sp>
            <p:nvSpPr>
              <p:cNvPr id="16420" name="Text Box 36">
                <a:extLst>
                  <a:ext uri="{FF2B5EF4-FFF2-40B4-BE49-F238E27FC236}">
                    <a16:creationId xmlns:a16="http://schemas.microsoft.com/office/drawing/2014/main" id="{DA30FAB4-89D4-403E-81D8-72EF060D95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0" y="3360"/>
                <a:ext cx="445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 b="1" i="1">
                    <a:solidFill>
                      <a:srgbClr val="660066"/>
                    </a:solidFill>
                    <a:latin typeface="Verdana" panose="020B0604030504040204" pitchFamily="34" charset="0"/>
                  </a:rPr>
                  <a:t>RAI</a:t>
                </a:r>
              </a:p>
            </p:txBody>
          </p:sp>
          <p:sp>
            <p:nvSpPr>
              <p:cNvPr id="16421" name="Line 37">
                <a:extLst>
                  <a:ext uri="{FF2B5EF4-FFF2-40B4-BE49-F238E27FC236}">
                    <a16:creationId xmlns:a16="http://schemas.microsoft.com/office/drawing/2014/main" id="{46735552-369E-4D7A-B670-99D68150D1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2" y="3552"/>
                <a:ext cx="240" cy="24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425" name="Group 41">
              <a:extLst>
                <a:ext uri="{FF2B5EF4-FFF2-40B4-BE49-F238E27FC236}">
                  <a16:creationId xmlns:a16="http://schemas.microsoft.com/office/drawing/2014/main" id="{AB687323-978A-4C11-8C38-EC5D73025B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75" y="1578"/>
              <a:ext cx="821" cy="193"/>
              <a:chOff x="4656" y="3552"/>
              <a:chExt cx="1030" cy="288"/>
            </a:xfrm>
          </p:grpSpPr>
          <p:sp>
            <p:nvSpPr>
              <p:cNvPr id="16426" name="Text Box 42">
                <a:extLst>
                  <a:ext uri="{FF2B5EF4-FFF2-40B4-BE49-F238E27FC236}">
                    <a16:creationId xmlns:a16="http://schemas.microsoft.com/office/drawing/2014/main" id="{717E6592-5CAE-4784-A675-5B86546C27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55" y="3552"/>
                <a:ext cx="731" cy="2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200" b="1" i="1">
                    <a:latin typeface="Verdana" panose="020B0604030504040204" pitchFamily="34" charset="0"/>
                  </a:rPr>
                  <a:t>A TAPAK</a:t>
                </a:r>
              </a:p>
            </p:txBody>
          </p:sp>
          <p:sp>
            <p:nvSpPr>
              <p:cNvPr id="16427" name="Line 43">
                <a:extLst>
                  <a:ext uri="{FF2B5EF4-FFF2-40B4-BE49-F238E27FC236}">
                    <a16:creationId xmlns:a16="http://schemas.microsoft.com/office/drawing/2014/main" id="{EDF0C91C-DAEC-4DE2-B3AA-C0828AE878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56" y="3648"/>
                <a:ext cx="336" cy="192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428" name="Group 44">
              <a:extLst>
                <a:ext uri="{FF2B5EF4-FFF2-40B4-BE49-F238E27FC236}">
                  <a16:creationId xmlns:a16="http://schemas.microsoft.com/office/drawing/2014/main" id="{0ACAAD95-6EF1-49FB-AF57-6DB68D7025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75" y="1740"/>
              <a:ext cx="739" cy="173"/>
              <a:chOff x="4656" y="3793"/>
              <a:chExt cx="927" cy="258"/>
            </a:xfrm>
          </p:grpSpPr>
          <p:sp>
            <p:nvSpPr>
              <p:cNvPr id="16429" name="Text Box 45">
                <a:extLst>
                  <a:ext uri="{FF2B5EF4-FFF2-40B4-BE49-F238E27FC236}">
                    <a16:creationId xmlns:a16="http://schemas.microsoft.com/office/drawing/2014/main" id="{26643DC9-5439-4416-82BD-48BA524B46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29" y="3793"/>
                <a:ext cx="754" cy="2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200" b="1" i="1">
                    <a:latin typeface="Verdana" panose="020B0604030504040204" pitchFamily="34" charset="0"/>
                  </a:rPr>
                  <a:t>Pengurip</a:t>
                </a:r>
              </a:p>
            </p:txBody>
          </p:sp>
          <p:sp>
            <p:nvSpPr>
              <p:cNvPr id="16430" name="Line 46">
                <a:extLst>
                  <a:ext uri="{FF2B5EF4-FFF2-40B4-BE49-F238E27FC236}">
                    <a16:creationId xmlns:a16="http://schemas.microsoft.com/office/drawing/2014/main" id="{19955F6A-70E9-4B22-9543-C299A14A00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56" y="3936"/>
                <a:ext cx="192" cy="1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6431" name="Rectangle 47">
            <a:extLst>
              <a:ext uri="{FF2B5EF4-FFF2-40B4-BE49-F238E27FC236}">
                <a16:creationId xmlns:a16="http://schemas.microsoft.com/office/drawing/2014/main" id="{D4046DCA-1152-425C-A6BA-6BBDA43FD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975" y="157163"/>
            <a:ext cx="3573414" cy="938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en-US" sz="2400" b="1">
                <a:solidFill>
                  <a:schemeClr val="tx2"/>
                </a:solidFill>
              </a:rPr>
              <a:t>BASE OF TRADITIONAL</a:t>
            </a:r>
          </a:p>
          <a:p>
            <a:pPr>
              <a:lnSpc>
                <a:spcPct val="120000"/>
              </a:lnSpc>
            </a:pPr>
            <a:r>
              <a:rPr lang="en-US" altLang="en-US" sz="2400" b="1">
                <a:solidFill>
                  <a:schemeClr val="tx2"/>
                </a:solidFill>
              </a:rPr>
              <a:t>ARCHITECTURE OF BALI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973</TotalTime>
  <Words>244</Words>
  <Application>Microsoft Office PowerPoint</Application>
  <PresentationFormat>Widescreen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Trebuchet MS</vt:lpstr>
      <vt:lpstr>Verdana</vt:lpstr>
      <vt:lpstr>Wingdings 3</vt:lpstr>
      <vt:lpstr>Facet</vt:lpstr>
      <vt:lpstr>ERGARS (Ergonomi Arsitektur)</vt:lpstr>
      <vt:lpstr>ERGONOMI</vt:lpstr>
      <vt:lpstr>Definisi  ERGONOMI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ERGARS (Ergonomi Arsitektur)</dc:title>
  <dc:creator>win 10</dc:creator>
  <cp:lastModifiedBy>I Ketut Adhimastra</cp:lastModifiedBy>
  <cp:revision>9</cp:revision>
  <dcterms:created xsi:type="dcterms:W3CDTF">2021-11-09T03:09:21Z</dcterms:created>
  <dcterms:modified xsi:type="dcterms:W3CDTF">2022-10-03T05:33:38Z</dcterms:modified>
</cp:coreProperties>
</file>