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Lato"/>
      <p:regular r:id="rId17"/>
    </p:embeddedFont>
    <p:embeddedFont>
      <p:font typeface="Lato"/>
      <p:regular r:id="rId18"/>
    </p:embeddedFont>
    <p:embeddedFont>
      <p:font typeface="Lato"/>
      <p:regular r:id="rId19"/>
    </p:embeddedFont>
    <p:embeddedFont>
      <p:font typeface="Lato"/>
      <p:regular r:id="rId20"/>
    </p:embeddedFont>
    <p:embeddedFont>
      <p:font typeface="Lato"/>
      <p:regular r:id="rId21"/>
    </p:embeddedFont>
    <p:embeddedFont>
      <p:font typeface="Lato"/>
      <p:regular r:id="rId22"/>
    </p:embeddedFont>
    <p:embeddedFont>
      <p:font typeface="Lato"/>
      <p:regular r:id="rId23"/>
    </p:embeddedFont>
    <p:embeddedFont>
      <p:font typeface="Lato"/>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D6CC"/>
          </a:solidFill>
          <a:ln/>
        </p:spPr>
      </p:sp>
      <p:sp>
        <p:nvSpPr>
          <p:cNvPr id="3" name="Shape 1"/>
          <p:cNvSpPr/>
          <p:nvPr/>
        </p:nvSpPr>
        <p:spPr>
          <a:xfrm>
            <a:off x="0" y="0"/>
            <a:ext cx="14630400" cy="8229600"/>
          </a:xfrm>
          <a:prstGeom prst="rect">
            <a:avLst/>
          </a:prstGeom>
          <a:solidFill>
            <a:srgbClr val="EFECE6"/>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slideLayout" Target="../slideLayouts/slideLayout11.xml"/><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083237"/>
            <a:ext cx="7556421" cy="1860233"/>
          </a:xfrm>
          <a:prstGeom prst="rect">
            <a:avLst/>
          </a:prstGeom>
          <a:noFill/>
          <a:ln/>
        </p:spPr>
        <p:txBody>
          <a:bodyPr wrap="square" lIns="0" tIns="0" rIns="0" bIns="0" rtlCol="0" anchor="t"/>
          <a:lstStyle/>
          <a:p>
            <a:pPr algn="l" indent="0" marL="0">
              <a:lnSpc>
                <a:spcPts val="4850"/>
              </a:lnSpc>
              <a:buNone/>
            </a:pPr>
            <a:r>
              <a:rPr lang="en-US" sz="3900" b="1" dirty="0">
                <a:solidFill>
                  <a:srgbClr val="282824"/>
                </a:solidFill>
                <a:latin typeface="Lato Bold" pitchFamily="34" charset="0"/>
                <a:ea typeface="Lato Bold" pitchFamily="34" charset="-122"/>
                <a:cs typeface="Lato Bold" pitchFamily="34" charset="-120"/>
              </a:rPr>
              <a:t>Landasan Sistem Politik Indonesia: Pancasila dan UUD 1945</a:t>
            </a:r>
            <a:endParaRPr lang="en-US" sz="3900" dirty="0"/>
          </a:p>
        </p:txBody>
      </p:sp>
      <p:sp>
        <p:nvSpPr>
          <p:cNvPr id="4" name="Text 1"/>
          <p:cNvSpPr/>
          <p:nvPr/>
        </p:nvSpPr>
        <p:spPr>
          <a:xfrm>
            <a:off x="6280190" y="4241125"/>
            <a:ext cx="7556421" cy="190523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Indonesia, sebagai negara majemuk dengan berbagai suku, agama, dan budaya, memiliki fondasi politik yang kuat dan unik. Dua pilar utama yang menopang sistem politik Indonesia adalah Pancasila dan Undang-Undang Dasar 1945 (UUD 1945). Presentasi ini akan mengupas tuntas bagaimana kedua landasan ini membentuk, mengarahkan, dan menjaga keberlangsungan Republik Indonesia, termasuk tinjauan kasus-kasus terbaru di tahun 2025.</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73706"/>
            <a:ext cx="7556421" cy="1860233"/>
          </a:xfrm>
          <a:prstGeom prst="rect">
            <a:avLst/>
          </a:prstGeom>
          <a:noFill/>
          <a:ln/>
        </p:spPr>
        <p:txBody>
          <a:bodyPr wrap="square" lIns="0" tIns="0" rIns="0" bIns="0" rtlCol="0" anchor="t"/>
          <a:lstStyle/>
          <a:p>
            <a:pPr algn="l" indent="0" marL="0">
              <a:lnSpc>
                <a:spcPts val="4850"/>
              </a:lnSpc>
              <a:buNone/>
            </a:pPr>
            <a:r>
              <a:rPr lang="en-US" sz="3900" b="1" dirty="0">
                <a:solidFill>
                  <a:srgbClr val="282824"/>
                </a:solidFill>
                <a:latin typeface="Lato Bold" pitchFamily="34" charset="0"/>
                <a:ea typeface="Lato Bold" pitchFamily="34" charset="-122"/>
                <a:cs typeface="Lato Bold" pitchFamily="34" charset="-120"/>
              </a:rPr>
              <a:t>Kesimpulan: Menjaga dan Menguatkan Landasan Politik Indonesia</a:t>
            </a:r>
            <a:endParaRPr lang="en-US" sz="3900" dirty="0"/>
          </a:p>
        </p:txBody>
      </p:sp>
      <p:sp>
        <p:nvSpPr>
          <p:cNvPr id="4" name="Text 1"/>
          <p:cNvSpPr/>
          <p:nvPr/>
        </p:nvSpPr>
        <p:spPr>
          <a:xfrm>
            <a:off x="6280190" y="3231594"/>
            <a:ext cx="7556421" cy="158769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Pancasila dan UUD 1945 adalah fondasi yang tak tergantikan bagi sistem politik dan kehidupan berbangsa di Indonesia. Keduanya merupakan warisan luhur yang telah membimbing bangsa melewati berbagai tantangan dan dinamika sejarah. Untuk masa depan yang lebih baik, implementasi nilai-nilai ini harus terus diperkuat, bukan hanya dalam tataran wacana, tetapi melalui hukum dan kebijakan nyata yang pro-rakyat.</a:t>
            </a:r>
            <a:endParaRPr lang="en-US" sz="1550" dirty="0"/>
          </a:p>
        </p:txBody>
      </p:sp>
      <p:sp>
        <p:nvSpPr>
          <p:cNvPr id="5" name="Shape 2"/>
          <p:cNvSpPr/>
          <p:nvPr/>
        </p:nvSpPr>
        <p:spPr>
          <a:xfrm>
            <a:off x="6280190" y="5042535"/>
            <a:ext cx="7556421" cy="2113359"/>
          </a:xfrm>
          <a:prstGeom prst="roundRect">
            <a:avLst>
              <a:gd name="adj" fmla="val 1409"/>
            </a:avLst>
          </a:prstGeom>
          <a:solidFill>
            <a:srgbClr val="B6D6FC"/>
          </a:solidFill>
          <a:ln/>
        </p:spPr>
      </p:sp>
      <p:pic>
        <p:nvPicPr>
          <p:cNvPr id="6" name="Image 1" descr="preencoded.png">    </p:cNvPr>
          <p:cNvPicPr>
            <a:picLocks noChangeAspect="1"/>
          </p:cNvPicPr>
          <p:nvPr/>
        </p:nvPicPr>
        <p:blipFill>
          <a:blip r:embed="rId2"/>
          <a:stretch>
            <a:fillRect/>
          </a:stretch>
        </p:blipFill>
        <p:spPr>
          <a:xfrm>
            <a:off x="6478548" y="5345430"/>
            <a:ext cx="248007" cy="198358"/>
          </a:xfrm>
          <a:prstGeom prst="rect">
            <a:avLst/>
          </a:prstGeom>
        </p:spPr>
      </p:pic>
      <p:sp>
        <p:nvSpPr>
          <p:cNvPr id="7" name="Text 3"/>
          <p:cNvSpPr/>
          <p:nvPr/>
        </p:nvSpPr>
        <p:spPr>
          <a:xfrm>
            <a:off x="6924913" y="5290423"/>
            <a:ext cx="6713339" cy="1587698"/>
          </a:xfrm>
          <a:prstGeom prst="rect">
            <a:avLst/>
          </a:prstGeom>
          <a:noFill/>
          <a:ln/>
        </p:spPr>
        <p:txBody>
          <a:bodyPr wrap="square" lIns="0" tIns="0" rIns="0" bIns="0" rtlCol="0" anchor="t"/>
          <a:lstStyle/>
          <a:p>
            <a:pPr algn="l" indent="0" marL="0">
              <a:lnSpc>
                <a:spcPts val="2500"/>
              </a:lnSpc>
              <a:buNone/>
            </a:pPr>
            <a:r>
              <a:rPr lang="en-US" sz="1550" dirty="0">
                <a:solidFill>
                  <a:srgbClr val="000000"/>
                </a:solidFill>
                <a:latin typeface="Lato" pitchFamily="34" charset="0"/>
                <a:ea typeface="Lato" pitchFamily="34" charset="-122"/>
                <a:cs typeface="Lato" pitchFamily="34" charset="-120"/>
              </a:rPr>
              <a:t>Peran aktif setiap elemen bangsa, mulai dari pemerintah, akademisi, masyarakat sipil, hingga individu, sangatlah penting. Dengan komitmen bersama untuk menjaga, mengamalkan, dan menguatkan Pancasila serta UUD 1945, Indonesia dapat terus tumbuh menjadi negara yang adil, makmur, dan bersatu, menjadi contoh bagi dunia akan harmoni dalam keberagaman.</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074688" y="1474113"/>
            <a:ext cx="2480905" cy="310158"/>
          </a:xfrm>
          <a:prstGeom prst="rect">
            <a:avLst/>
          </a:prstGeom>
          <a:noFill/>
          <a:ln/>
        </p:spPr>
        <p:txBody>
          <a:bodyPr wrap="none" lIns="0" tIns="0" rIns="0" bIns="0" rtlCol="0" anchor="t"/>
          <a:lstStyle/>
          <a:p>
            <a:pPr algn="ctr" indent="0" marL="0">
              <a:lnSpc>
                <a:spcPts val="2400"/>
              </a:lnSpc>
              <a:buNone/>
            </a:pPr>
            <a:r>
              <a:rPr lang="en-US" sz="1950" b="1" dirty="0">
                <a:solidFill>
                  <a:srgbClr val="282824"/>
                </a:solidFill>
                <a:latin typeface="Lato Bold" pitchFamily="34" charset="0"/>
                <a:ea typeface="Lato Bold" pitchFamily="34" charset="-122"/>
                <a:cs typeface="Lato Bold" pitchFamily="34" charset="-120"/>
              </a:rPr>
              <a:t>BAB I</a:t>
            </a:r>
            <a:endParaRPr lang="en-US" sz="1950" dirty="0"/>
          </a:p>
        </p:txBody>
      </p:sp>
      <p:sp>
        <p:nvSpPr>
          <p:cNvPr id="3" name="Text 1"/>
          <p:cNvSpPr/>
          <p:nvPr/>
        </p:nvSpPr>
        <p:spPr>
          <a:xfrm>
            <a:off x="793790" y="1982629"/>
            <a:ext cx="13042821" cy="1711642"/>
          </a:xfrm>
          <a:prstGeom prst="rect">
            <a:avLst/>
          </a:prstGeom>
          <a:noFill/>
          <a:ln/>
        </p:spPr>
        <p:txBody>
          <a:bodyPr wrap="square" lIns="0" tIns="0" rIns="0" bIns="0" rtlCol="0" anchor="t"/>
          <a:lstStyle/>
          <a:p>
            <a:pPr algn="l" indent="0" marL="0">
              <a:lnSpc>
                <a:spcPts val="6700"/>
              </a:lnSpc>
              <a:buNone/>
            </a:pPr>
            <a:r>
              <a:rPr lang="en-US" sz="5350" b="1" dirty="0">
                <a:solidFill>
                  <a:srgbClr val="282824"/>
                </a:solidFill>
                <a:latin typeface="Lato Bold" pitchFamily="34" charset="0"/>
                <a:ea typeface="Lato Bold" pitchFamily="34" charset="-122"/>
                <a:cs typeface="Lato Bold" pitchFamily="34" charset="-120"/>
              </a:rPr>
              <a:t>Pancasila: Dasar Negara dan Pandangan Hidup Bangsa</a:t>
            </a:r>
            <a:endParaRPr lang="en-US" sz="5350" dirty="0"/>
          </a:p>
        </p:txBody>
      </p:sp>
      <p:sp>
        <p:nvSpPr>
          <p:cNvPr id="4" name="Text 2"/>
          <p:cNvSpPr/>
          <p:nvPr/>
        </p:nvSpPr>
        <p:spPr>
          <a:xfrm>
            <a:off x="793790" y="3991928"/>
            <a:ext cx="13042821" cy="127015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Pancasila, yang digali oleh Soekarno dan dirumuskan pada 1 Juni 1945, bukan sekadar lima prinsip dasar, melainkan intisari dari nilai-nilai luhur bangsa Indonesia yang telah ada jauh sebelum kemerdekaan. Kelima sila tersebut—Ketuhanan Yang Maha Esa, Kemanusiaan yang Adil dan Beradab, Persatuan Indonesia, Kerakyatan yang Dipimpin oleh Hikmat Kebijaksanaan dalam Permusyawaratan/Perwakilan, dan Keadilan Sosial bagi Seluruh Rakyat Indonesia—merupakan satu kesatuan utuh yang tak terpisahkan.</a:t>
            </a:r>
            <a:endParaRPr lang="en-US" sz="1550" dirty="0"/>
          </a:p>
        </p:txBody>
      </p:sp>
      <p:sp>
        <p:nvSpPr>
          <p:cNvPr id="5" name="Text 3"/>
          <p:cNvSpPr/>
          <p:nvPr/>
        </p:nvSpPr>
        <p:spPr>
          <a:xfrm>
            <a:off x="793790" y="5485328"/>
            <a:ext cx="13042821" cy="127015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Sebagai ideologi negara, Pancasila berfungsi sebagai bintang penuntun dalam setiap aspek kehidupan berbangsa dan bernegara. Ia juga merupakan sumber dari segala sumber hukum, memastikan bahwa setiap peraturan yang dibuat tidak bertentangan dengan nilai-nilai dasar bangsa. Lebih dari itu, Pancasila adalah pedoman moral dan etika yang memandu setiap warga negara dalam berinteraksi sosial dan menjalankan kewajiban sebagai bagian dari masyarakat.</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8817888" y="569833"/>
            <a:ext cx="2480905" cy="310158"/>
          </a:xfrm>
          <a:prstGeom prst="rect">
            <a:avLst/>
          </a:prstGeom>
          <a:noFill/>
          <a:ln/>
        </p:spPr>
        <p:txBody>
          <a:bodyPr wrap="none" lIns="0" tIns="0" rIns="0" bIns="0" rtlCol="0" anchor="t"/>
          <a:lstStyle/>
          <a:p>
            <a:pPr algn="ctr" indent="0" marL="0">
              <a:lnSpc>
                <a:spcPts val="2400"/>
              </a:lnSpc>
              <a:buNone/>
            </a:pPr>
            <a:r>
              <a:rPr lang="en-US" sz="1950" b="1" dirty="0">
                <a:solidFill>
                  <a:srgbClr val="282824"/>
                </a:solidFill>
                <a:latin typeface="Lato Bold" pitchFamily="34" charset="0"/>
                <a:ea typeface="Lato Bold" pitchFamily="34" charset="-122"/>
                <a:cs typeface="Lato Bold" pitchFamily="34" charset="-120"/>
              </a:rPr>
              <a:t>BAB II</a:t>
            </a:r>
            <a:endParaRPr lang="en-US" sz="1950" dirty="0"/>
          </a:p>
        </p:txBody>
      </p:sp>
      <p:sp>
        <p:nvSpPr>
          <p:cNvPr id="4" name="Text 1"/>
          <p:cNvSpPr/>
          <p:nvPr/>
        </p:nvSpPr>
        <p:spPr>
          <a:xfrm>
            <a:off x="6280190" y="1078349"/>
            <a:ext cx="7556421" cy="2567464"/>
          </a:xfrm>
          <a:prstGeom prst="rect">
            <a:avLst/>
          </a:prstGeom>
          <a:noFill/>
          <a:ln/>
        </p:spPr>
        <p:txBody>
          <a:bodyPr wrap="square" lIns="0" tIns="0" rIns="0" bIns="0" rtlCol="0" anchor="t"/>
          <a:lstStyle/>
          <a:p>
            <a:pPr algn="l" indent="0" marL="0">
              <a:lnSpc>
                <a:spcPts val="6700"/>
              </a:lnSpc>
              <a:buNone/>
            </a:pPr>
            <a:r>
              <a:rPr lang="en-US" sz="5350" b="1" dirty="0">
                <a:solidFill>
                  <a:srgbClr val="282824"/>
                </a:solidFill>
                <a:latin typeface="Lato Bold" pitchFamily="34" charset="0"/>
                <a:ea typeface="Lato Bold" pitchFamily="34" charset="-122"/>
                <a:cs typeface="Lato Bold" pitchFamily="34" charset="-120"/>
              </a:rPr>
              <a:t>UUD 1945: Konstitusi Negara Republik Indonesia</a:t>
            </a:r>
            <a:endParaRPr lang="en-US" sz="5350" dirty="0"/>
          </a:p>
        </p:txBody>
      </p:sp>
      <p:sp>
        <p:nvSpPr>
          <p:cNvPr id="5" name="Text 2"/>
          <p:cNvSpPr/>
          <p:nvPr/>
        </p:nvSpPr>
        <p:spPr>
          <a:xfrm>
            <a:off x="6280190" y="3943469"/>
            <a:ext cx="7556421" cy="190523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Sehari setelah Proklamasi Kemerdekaan, pada 18 Agustus 1945, Undang-Undang Dasar 1945 (UUD 1945) disahkan sebagai konstitusi negara. UUD 1945 menjadi pilar hukum tertinggi yang mengatur pembagian kekuasaan negara secara jelas. Dengan sistem presidensial yang dianut Indonesia, UUD 1945 menetapkan peran dan fungsi lembaga eksekutif (Presiden dan Wakil Presiden), legislatif (DPR dan DPD), serta yudikatif (Mahkamah Agung dan Mahkamah Konstitusi).</a:t>
            </a:r>
            <a:endParaRPr lang="en-US" sz="1550" dirty="0"/>
          </a:p>
        </p:txBody>
      </p:sp>
      <p:sp>
        <p:nvSpPr>
          <p:cNvPr id="6" name="Text 3"/>
          <p:cNvSpPr/>
          <p:nvPr/>
        </p:nvSpPr>
        <p:spPr>
          <a:xfrm>
            <a:off x="6280190" y="6071949"/>
            <a:ext cx="7556421" cy="158769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Konstitusi ini tidak hanya mengatur struktur pemerintahan, tetapi juga menjamin hak-hak asasi warga negara dan prinsip-prinsip dasar demokrasi. Sebagai hukum dasar, UUD 1945 menjadi pedoman dalam penyelenggaraan negara dan memastikan bahwa setiap kebijakan dan tindakan pemerintah memiliki landasan hukum yang kuat dan sah, serta tidak menyimpang dari cita-cita luhur bangsa Indonesia.</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27566" y="362664"/>
            <a:ext cx="6455450" cy="568762"/>
          </a:xfrm>
          <a:prstGeom prst="rect">
            <a:avLst/>
          </a:prstGeom>
          <a:noFill/>
          <a:ln/>
        </p:spPr>
        <p:txBody>
          <a:bodyPr wrap="none" lIns="0" tIns="0" rIns="0" bIns="0" rtlCol="0" anchor="t"/>
          <a:lstStyle/>
          <a:p>
            <a:pPr algn="l" indent="0" marL="0">
              <a:lnSpc>
                <a:spcPts val="4450"/>
              </a:lnSpc>
              <a:buNone/>
            </a:pPr>
            <a:r>
              <a:rPr lang="en-US" sz="3550" b="1" dirty="0">
                <a:solidFill>
                  <a:srgbClr val="282824"/>
                </a:solidFill>
                <a:latin typeface="Lato Bold" pitchFamily="34" charset="0"/>
                <a:ea typeface="Lato Bold" pitchFamily="34" charset="-122"/>
                <a:cs typeface="Lato Bold" pitchFamily="34" charset="-120"/>
              </a:rPr>
              <a:t>Sistem Politik Indonesia Saat Ini</a:t>
            </a:r>
            <a:endParaRPr lang="en-US" sz="3550" dirty="0"/>
          </a:p>
        </p:txBody>
      </p:sp>
      <p:sp>
        <p:nvSpPr>
          <p:cNvPr id="3" name="Text 1"/>
          <p:cNvSpPr/>
          <p:nvPr/>
        </p:nvSpPr>
        <p:spPr>
          <a:xfrm>
            <a:off x="527566" y="1247775"/>
            <a:ext cx="6626781" cy="632936"/>
          </a:xfrm>
          <a:prstGeom prst="rect">
            <a:avLst/>
          </a:prstGeom>
          <a:noFill/>
          <a:ln/>
        </p:spPr>
        <p:txBody>
          <a:bodyPr wrap="square" lIns="0" tIns="0" rIns="0" bIns="0" rtlCol="0" anchor="t"/>
          <a:lstStyle/>
          <a:p>
            <a:pPr algn="l" indent="0" marL="0">
              <a:lnSpc>
                <a:spcPts val="1650"/>
              </a:lnSpc>
              <a:buNone/>
            </a:pPr>
            <a:r>
              <a:rPr lang="en-US" sz="1000" dirty="0">
                <a:solidFill>
                  <a:srgbClr val="4A4A45"/>
                </a:solidFill>
                <a:latin typeface="Lato" pitchFamily="34" charset="0"/>
                <a:ea typeface="Lato" pitchFamily="34" charset="-122"/>
                <a:cs typeface="Lato" pitchFamily="34" charset="-120"/>
              </a:rPr>
              <a:t>Indonesia menganut sistem politik republik demokrasi perwakilan dengan sistem presidensial dan multipartai. Presiden berperan ganda sebagai kepala negara dan kepala pemerintahan, dibantu oleh Wakil Presiden. Hal ini memungkinkan pemerintahan yang stabil dan efektif, namun tetap akuntabel kepada rakyat.</a:t>
            </a:r>
            <a:endParaRPr lang="en-US" sz="1000" dirty="0"/>
          </a:p>
        </p:txBody>
      </p:sp>
      <p:sp>
        <p:nvSpPr>
          <p:cNvPr id="4" name="Text 2"/>
          <p:cNvSpPr/>
          <p:nvPr/>
        </p:nvSpPr>
        <p:spPr>
          <a:xfrm>
            <a:off x="527566" y="1999298"/>
            <a:ext cx="6626781" cy="843915"/>
          </a:xfrm>
          <a:prstGeom prst="rect">
            <a:avLst/>
          </a:prstGeom>
          <a:noFill/>
          <a:ln/>
        </p:spPr>
        <p:txBody>
          <a:bodyPr wrap="square" lIns="0" tIns="0" rIns="0" bIns="0" rtlCol="0" anchor="t"/>
          <a:lstStyle/>
          <a:p>
            <a:pPr algn="l" indent="0" marL="0">
              <a:lnSpc>
                <a:spcPts val="1650"/>
              </a:lnSpc>
              <a:buNone/>
            </a:pPr>
            <a:r>
              <a:rPr lang="en-US" sz="1000" dirty="0">
                <a:solidFill>
                  <a:srgbClr val="4A4A45"/>
                </a:solidFill>
                <a:latin typeface="Lato" pitchFamily="34" charset="0"/>
                <a:ea typeface="Lato" pitchFamily="34" charset="-122"/>
                <a:cs typeface="Lato" pitchFamily="34" charset="-120"/>
              </a:rPr>
              <a:t>Lembaga legislatif di Indonesia bersifat bikameral, terdiri dari Majelis Permusyawaratan Rakyat (MPR) yang merupakan gabungan Dewan Perwakilan Rakyat (DPR) dan Dewan Perwakilan Daerah (DPD). DPR memiliki peran vital dalam pembentukan undang-undang dan pengawasan pemerintah, sementara DPD mewakili kepentingan daerah.</a:t>
            </a:r>
            <a:endParaRPr lang="en-US" sz="1000" dirty="0"/>
          </a:p>
        </p:txBody>
      </p:sp>
      <p:sp>
        <p:nvSpPr>
          <p:cNvPr id="5" name="Text 3"/>
          <p:cNvSpPr/>
          <p:nvPr/>
        </p:nvSpPr>
        <p:spPr>
          <a:xfrm>
            <a:off x="7483673" y="1247775"/>
            <a:ext cx="6626781" cy="843915"/>
          </a:xfrm>
          <a:prstGeom prst="rect">
            <a:avLst/>
          </a:prstGeom>
          <a:noFill/>
          <a:ln/>
        </p:spPr>
        <p:txBody>
          <a:bodyPr wrap="square" lIns="0" tIns="0" rIns="0" bIns="0" rtlCol="0" anchor="t"/>
          <a:lstStyle/>
          <a:p>
            <a:pPr algn="l" indent="0" marL="0">
              <a:lnSpc>
                <a:spcPts val="1650"/>
              </a:lnSpc>
              <a:buNone/>
            </a:pPr>
            <a:r>
              <a:rPr lang="en-US" sz="1000" dirty="0">
                <a:solidFill>
                  <a:srgbClr val="4A4A45"/>
                </a:solidFill>
                <a:latin typeface="Lato" pitchFamily="34" charset="0"/>
                <a:ea typeface="Lato" pitchFamily="34" charset="-122"/>
                <a:cs typeface="Lato" pitchFamily="34" charset="-120"/>
              </a:rPr>
              <a:t>Sistem yudikatif, yang independen, berfungsi untuk menjaga keadilan dan supremasi hukum. Mahkamah Agung (MA) adalah pengadilan tertinggi untuk semua peradilan, sedangkan Mahkamah Konstitusi (MK) memiliki kewenangan untuk menguji undang-undang terhadap UUD 1945 dan menyelesaikan sengketa kewenangan antar lembaga negara. Keseimbangan ini memastikan adanya </a:t>
            </a:r>
            <a:pPr algn="l" indent="0" marL="0">
              <a:lnSpc>
                <a:spcPts val="1650"/>
              </a:lnSpc>
              <a:buNone/>
            </a:pPr>
            <a:r>
              <a:rPr lang="en-US" sz="1000" i="1" dirty="0">
                <a:solidFill>
                  <a:srgbClr val="4A4A45"/>
                </a:solidFill>
                <a:latin typeface="Lato" pitchFamily="34" charset="0"/>
                <a:ea typeface="Lato" pitchFamily="34" charset="-122"/>
                <a:cs typeface="Lato" pitchFamily="34" charset="-120"/>
              </a:rPr>
              <a:t>checks and balances</a:t>
            </a:r>
            <a:pPr algn="l" indent="0" marL="0">
              <a:lnSpc>
                <a:spcPts val="1650"/>
              </a:lnSpc>
              <a:buNone/>
            </a:pPr>
            <a:r>
              <a:rPr lang="en-US" sz="1000" dirty="0">
                <a:solidFill>
                  <a:srgbClr val="4A4A45"/>
                </a:solidFill>
                <a:latin typeface="Lato" pitchFamily="34" charset="0"/>
                <a:ea typeface="Lato" pitchFamily="34" charset="-122"/>
                <a:cs typeface="Lato" pitchFamily="34" charset="-120"/>
              </a:rPr>
              <a:t> yang kuat dalam pemerintahan.</a:t>
            </a:r>
            <a:endParaRPr lang="en-US" sz="1000" dirty="0"/>
          </a:p>
        </p:txBody>
      </p:sp>
      <p:pic>
        <p:nvPicPr>
          <p:cNvPr id="6" name="Image 0" descr="preencoded.png">    </p:cNvPr>
          <p:cNvPicPr>
            <a:picLocks noChangeAspect="1"/>
          </p:cNvPicPr>
          <p:nvPr/>
        </p:nvPicPr>
        <p:blipFill>
          <a:blip r:embed="rId1"/>
          <a:stretch>
            <a:fillRect/>
          </a:stretch>
        </p:blipFill>
        <p:spPr>
          <a:xfrm>
            <a:off x="7483673" y="2240042"/>
            <a:ext cx="6626781" cy="662678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914525"/>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282824"/>
                </a:solidFill>
                <a:latin typeface="Lato Bold" pitchFamily="34" charset="0"/>
                <a:ea typeface="Lato Bold" pitchFamily="34" charset="-122"/>
                <a:cs typeface="Lato Bold" pitchFamily="34" charset="-120"/>
              </a:rPr>
              <a:t>Penerapan Nilai Pancasila dalam Peraturan Perundang-undangan</a:t>
            </a:r>
            <a:endParaRPr lang="en-US" sz="3900" dirty="0"/>
          </a:p>
        </p:txBody>
      </p:sp>
      <p:sp>
        <p:nvSpPr>
          <p:cNvPr id="3" name="Text 1"/>
          <p:cNvSpPr/>
          <p:nvPr/>
        </p:nvSpPr>
        <p:spPr>
          <a:xfrm>
            <a:off x="793790" y="3551515"/>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Dalam sistem hukum Indonesia, Pancasila diakui sebagai sumber dari segala sumber hukum, sebagaimana diatur dalam Undang-Undang Nomor 12 Tahun 2011 tentang Pembentukan Peraturan Perundang-undangan. Prinsip ini menegaskan bahwa setiap peraturan yang dibuat, mulai dari undang-undang hingga peraturan daerah, harus selaras dan tidak bertentangan dengan nilai-nilai Pancasila.</a:t>
            </a:r>
            <a:endParaRPr lang="en-US" sz="1550" dirty="0"/>
          </a:p>
        </p:txBody>
      </p:sp>
      <p:sp>
        <p:nvSpPr>
          <p:cNvPr id="4" name="Text 2"/>
          <p:cNvSpPr/>
          <p:nvPr/>
        </p:nvSpPr>
        <p:spPr>
          <a:xfrm>
            <a:off x="793790" y="4727377"/>
            <a:ext cx="13042821" cy="158769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Namun, tantangan terbesar terletak pada bagaimana mengonversi nilai-nilai Pancasila yang bersifat abstrak menjadi norma hukum yang konkret dan dapat diterapkan. Oleh karena itu, diperlukan upaya harmonisasi yang berkelanjutan dalam setiap tahapan penyusunan peraturan perundang-undangan. Proses ini melibatkan kajian mendalam untuk memastikan bahwa semangat ketuhanan, kemanusiaan, persatuan, kerakyatan, dan keadilan sosial terinternalisasi dengan baik dalam setiap pasal dan ayat hukum yang dibentuk, menjadikannya responsif terhadap kebutuhan masyarakat sekaligus menjaga integritas Pancasila sebagai dasar negara.</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901214" y="715089"/>
            <a:ext cx="2827972" cy="310158"/>
          </a:xfrm>
          <a:prstGeom prst="rect">
            <a:avLst/>
          </a:prstGeom>
          <a:noFill/>
          <a:ln/>
        </p:spPr>
        <p:txBody>
          <a:bodyPr wrap="none" lIns="0" tIns="0" rIns="0" bIns="0" rtlCol="0" anchor="t"/>
          <a:lstStyle/>
          <a:p>
            <a:pPr algn="ctr" indent="0" marL="0">
              <a:lnSpc>
                <a:spcPts val="2400"/>
              </a:lnSpc>
              <a:buNone/>
            </a:pPr>
            <a:r>
              <a:rPr lang="en-US" sz="1950" b="1" dirty="0">
                <a:solidFill>
                  <a:srgbClr val="282824"/>
                </a:solidFill>
                <a:latin typeface="Lato Bold" pitchFamily="34" charset="0"/>
                <a:ea typeface="Lato Bold" pitchFamily="34" charset="-122"/>
                <a:cs typeface="Lato Bold" pitchFamily="34" charset="-120"/>
              </a:rPr>
              <a:t>Studi Kasus Terbaru 2025</a:t>
            </a:r>
            <a:endParaRPr lang="en-US" sz="1950" dirty="0"/>
          </a:p>
        </p:txBody>
      </p:sp>
      <p:sp>
        <p:nvSpPr>
          <p:cNvPr id="3" name="Text 1"/>
          <p:cNvSpPr/>
          <p:nvPr/>
        </p:nvSpPr>
        <p:spPr>
          <a:xfrm>
            <a:off x="793790" y="1223605"/>
            <a:ext cx="12186761" cy="620078"/>
          </a:xfrm>
          <a:prstGeom prst="rect">
            <a:avLst/>
          </a:prstGeom>
          <a:noFill/>
          <a:ln/>
        </p:spPr>
        <p:txBody>
          <a:bodyPr wrap="none" lIns="0" tIns="0" rIns="0" bIns="0" rtlCol="0" anchor="t"/>
          <a:lstStyle/>
          <a:p>
            <a:pPr algn="l" indent="0" marL="0">
              <a:lnSpc>
                <a:spcPts val="4850"/>
              </a:lnSpc>
              <a:buNone/>
            </a:pPr>
            <a:r>
              <a:rPr lang="en-US" sz="3900" b="1" dirty="0">
                <a:solidFill>
                  <a:srgbClr val="282824"/>
                </a:solidFill>
                <a:latin typeface="Lato Bold" pitchFamily="34" charset="0"/>
                <a:ea typeface="Lato Bold" pitchFamily="34" charset="-122"/>
                <a:cs typeface="Lato Bold" pitchFamily="34" charset="-120"/>
              </a:rPr>
              <a:t>Putusan Mahkamah Konstitusi No. 35/PUU-XXIII/2025</a:t>
            </a:r>
            <a:endParaRPr lang="en-US" sz="3900" dirty="0"/>
          </a:p>
        </p:txBody>
      </p:sp>
      <p:sp>
        <p:nvSpPr>
          <p:cNvPr id="4" name="Text 2"/>
          <p:cNvSpPr/>
          <p:nvPr/>
        </p:nvSpPr>
        <p:spPr>
          <a:xfrm>
            <a:off x="793790" y="2319933"/>
            <a:ext cx="7632025" cy="158769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Pada awal tahun 2025, Mahkamah Konstitusi (MK) mengeluarkan putusan penting terkait pengujian Undang-Undang Kementerian Negara terhadap UUD 1945. Kasus ini bermula dari permohonan seorang mahasiswa hukum yang menganggap beberapa pasal dalam UU tersebut berpotensi mengaburkan prinsip efisiensi pemerintahan dan terlalu memperluas diskresi presiden dalam membentuk kementerian.</a:t>
            </a:r>
            <a:endParaRPr lang="en-US" sz="1550" dirty="0"/>
          </a:p>
        </p:txBody>
      </p:sp>
      <p:sp>
        <p:nvSpPr>
          <p:cNvPr id="5" name="Text 3"/>
          <p:cNvSpPr/>
          <p:nvPr/>
        </p:nvSpPr>
        <p:spPr>
          <a:xfrm>
            <a:off x="793790" y="4086225"/>
            <a:ext cx="7632025" cy="222277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Dalam putusan yang menjadi perhatian publik tersebut, MK menegaskan kembali peran fundamentalnya sebagai penjaga konstitusi. Mahkamah tidak hanya melihat aspek formalitas hukum, tetapi juga menimbang kesesuaian materi muatan UU dengan semangat demokrasi dan keadilan sosial yang terkandung dalam Pancasila dan UUD 1945. Putusan ini menjadi bukti nyata bahwa MK terus aktif dalam menjaga landasan konstitusional negara dan memastikan bahwa setiap produk hukum di Indonesia benar-benar mencerminkan nilai-nilai luhur bangsa.</a:t>
            </a:r>
            <a:endParaRPr lang="en-US" sz="1550" dirty="0"/>
          </a:p>
        </p:txBody>
      </p:sp>
      <p:pic>
        <p:nvPicPr>
          <p:cNvPr id="6" name="Image 0" descr="preencoded.png">    </p:cNvPr>
          <p:cNvPicPr>
            <a:picLocks noChangeAspect="1"/>
          </p:cNvPicPr>
          <p:nvPr/>
        </p:nvPicPr>
        <p:blipFill>
          <a:blip r:embed="rId1"/>
          <a:stretch>
            <a:fillRect/>
          </a:stretch>
        </p:blipFill>
        <p:spPr>
          <a:xfrm>
            <a:off x="8917543" y="2364581"/>
            <a:ext cx="4926568" cy="49265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5901214" y="633293"/>
            <a:ext cx="2827972" cy="310158"/>
          </a:xfrm>
          <a:prstGeom prst="rect">
            <a:avLst/>
          </a:prstGeom>
          <a:noFill/>
          <a:ln/>
        </p:spPr>
        <p:txBody>
          <a:bodyPr wrap="none" lIns="0" tIns="0" rIns="0" bIns="0" rtlCol="0" anchor="t"/>
          <a:lstStyle/>
          <a:p>
            <a:pPr algn="ctr" indent="0" marL="0">
              <a:lnSpc>
                <a:spcPts val="2400"/>
              </a:lnSpc>
              <a:buNone/>
            </a:pPr>
            <a:r>
              <a:rPr lang="en-US" sz="1950" b="1" dirty="0">
                <a:solidFill>
                  <a:srgbClr val="282824"/>
                </a:solidFill>
                <a:latin typeface="Lato Bold" pitchFamily="34" charset="0"/>
                <a:ea typeface="Lato Bold" pitchFamily="34" charset="-122"/>
                <a:cs typeface="Lato Bold" pitchFamily="34" charset="-120"/>
              </a:rPr>
              <a:t>Studi Kasus Terbaru 2025</a:t>
            </a:r>
            <a:endParaRPr lang="en-US" sz="1950" dirty="0"/>
          </a:p>
        </p:txBody>
      </p:sp>
      <p:sp>
        <p:nvSpPr>
          <p:cNvPr id="3" name="Text 1"/>
          <p:cNvSpPr/>
          <p:nvPr/>
        </p:nvSpPr>
        <p:spPr>
          <a:xfrm>
            <a:off x="793790" y="1141809"/>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282824"/>
                </a:solidFill>
                <a:latin typeface="Lato Bold" pitchFamily="34" charset="0"/>
                <a:ea typeface="Lato Bold" pitchFamily="34" charset="-122"/>
                <a:cs typeface="Lato Bold" pitchFamily="34" charset="-120"/>
              </a:rPr>
              <a:t>Kebijakan Pemerintah 2025 Berlandaskan Pancasila dan UUD 1945</a:t>
            </a:r>
            <a:endParaRPr lang="en-US" sz="3900" dirty="0"/>
          </a:p>
        </p:txBody>
      </p:sp>
      <p:sp>
        <p:nvSpPr>
          <p:cNvPr id="4" name="Text 2"/>
          <p:cNvSpPr/>
          <p:nvPr/>
        </p:nvSpPr>
        <p:spPr>
          <a:xfrm>
            <a:off x="793790" y="2679621"/>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Di bawah kepemimpinan Presiden Prabowo Subianto pada tahun 2025, fokus utama pemerintah adalah penguatan ekonomi nasional yang berlandaskan Pancasila, khususnya sila Keadilan Sosial, dan Pasal 33 UUD 1945. Presiden menegaskan bahwa pembangunan ekonomi harus diarahkan untuk sebesar-besarnya kemakmuran rakyat, bukan hanya segelintir kelompok.</a:t>
            </a:r>
            <a:endParaRPr lang="en-US" sz="1550" dirty="0"/>
          </a:p>
        </p:txBody>
      </p:sp>
      <p:sp>
        <p:nvSpPr>
          <p:cNvPr id="5" name="Shape 3"/>
          <p:cNvSpPr/>
          <p:nvPr/>
        </p:nvSpPr>
        <p:spPr>
          <a:xfrm>
            <a:off x="793790" y="3855482"/>
            <a:ext cx="4215289" cy="2882384"/>
          </a:xfrm>
          <a:prstGeom prst="roundRect">
            <a:avLst>
              <a:gd name="adj" fmla="val 1033"/>
            </a:avLst>
          </a:prstGeom>
          <a:solidFill>
            <a:srgbClr val="E5DFD2"/>
          </a:solidFill>
          <a:ln/>
        </p:spPr>
      </p:sp>
      <p:sp>
        <p:nvSpPr>
          <p:cNvPr id="6" name="Shape 4"/>
          <p:cNvSpPr/>
          <p:nvPr/>
        </p:nvSpPr>
        <p:spPr>
          <a:xfrm>
            <a:off x="992148" y="4053840"/>
            <a:ext cx="595313" cy="595313"/>
          </a:xfrm>
          <a:prstGeom prst="roundRect">
            <a:avLst>
              <a:gd name="adj" fmla="val 15358451"/>
            </a:avLst>
          </a:prstGeom>
          <a:solidFill>
            <a:srgbClr val="282824"/>
          </a:solidFill>
          <a:ln/>
        </p:spPr>
      </p:sp>
      <p:pic>
        <p:nvPicPr>
          <p:cNvPr id="7" name="Image 0" descr="preencoded.png">    </p:cNvPr>
          <p:cNvPicPr>
            <a:picLocks noChangeAspect="1"/>
          </p:cNvPicPr>
          <p:nvPr/>
        </p:nvPicPr>
        <p:blipFill>
          <a:blip r:embed="rId1"/>
          <a:stretch>
            <a:fillRect/>
          </a:stretch>
        </p:blipFill>
        <p:spPr>
          <a:xfrm>
            <a:off x="1155859" y="4183975"/>
            <a:ext cx="267891" cy="334923"/>
          </a:xfrm>
          <a:prstGeom prst="rect">
            <a:avLst/>
          </a:prstGeom>
        </p:spPr>
      </p:pic>
      <p:sp>
        <p:nvSpPr>
          <p:cNvPr id="8" name="Text 5"/>
          <p:cNvSpPr/>
          <p:nvPr/>
        </p:nvSpPr>
        <p:spPr>
          <a:xfrm>
            <a:off x="992148" y="4847511"/>
            <a:ext cx="3818573" cy="620316"/>
          </a:xfrm>
          <a:prstGeom prst="rect">
            <a:avLst/>
          </a:prstGeom>
          <a:noFill/>
          <a:ln/>
        </p:spPr>
        <p:txBody>
          <a:bodyPr wrap="square" lIns="0" tIns="0" rIns="0" bIns="0" rtlCol="0" anchor="t"/>
          <a:lstStyle/>
          <a:p>
            <a:pPr algn="l" indent="0" marL="0">
              <a:lnSpc>
                <a:spcPts val="2400"/>
              </a:lnSpc>
              <a:buNone/>
            </a:pPr>
            <a:r>
              <a:rPr lang="en-US" sz="1950" b="1" dirty="0">
                <a:solidFill>
                  <a:srgbClr val="4A4A45"/>
                </a:solidFill>
                <a:latin typeface="Lato Bold" pitchFamily="34" charset="0"/>
                <a:ea typeface="Lato Bold" pitchFamily="34" charset="-122"/>
                <a:cs typeface="Lato Bold" pitchFamily="34" charset="-120"/>
              </a:rPr>
              <a:t>Persatuan dan Kedaulatan Ekonomi</a:t>
            </a:r>
            <a:endParaRPr lang="en-US" sz="1950" dirty="0"/>
          </a:p>
        </p:txBody>
      </p:sp>
      <p:sp>
        <p:nvSpPr>
          <p:cNvPr id="9" name="Text 6"/>
          <p:cNvSpPr/>
          <p:nvPr/>
        </p:nvSpPr>
        <p:spPr>
          <a:xfrm>
            <a:off x="992148" y="5586889"/>
            <a:ext cx="3818573" cy="95261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Mendorong kemandirian bangsa dalam pengelolaan sumber daya alam dan industri strategis.</a:t>
            </a:r>
            <a:endParaRPr lang="en-US" sz="1550" dirty="0"/>
          </a:p>
        </p:txBody>
      </p:sp>
      <p:sp>
        <p:nvSpPr>
          <p:cNvPr id="10" name="Shape 7"/>
          <p:cNvSpPr/>
          <p:nvPr/>
        </p:nvSpPr>
        <p:spPr>
          <a:xfrm>
            <a:off x="5207437" y="3855482"/>
            <a:ext cx="4215408" cy="2882384"/>
          </a:xfrm>
          <a:prstGeom prst="roundRect">
            <a:avLst>
              <a:gd name="adj" fmla="val 1033"/>
            </a:avLst>
          </a:prstGeom>
          <a:solidFill>
            <a:srgbClr val="E5DFD2"/>
          </a:solidFill>
          <a:ln/>
        </p:spPr>
      </p:sp>
      <p:sp>
        <p:nvSpPr>
          <p:cNvPr id="11" name="Shape 8"/>
          <p:cNvSpPr/>
          <p:nvPr/>
        </p:nvSpPr>
        <p:spPr>
          <a:xfrm>
            <a:off x="5405795" y="4053840"/>
            <a:ext cx="595313" cy="595313"/>
          </a:xfrm>
          <a:prstGeom prst="roundRect">
            <a:avLst>
              <a:gd name="adj" fmla="val 15358451"/>
            </a:avLst>
          </a:prstGeom>
          <a:solidFill>
            <a:srgbClr val="282824"/>
          </a:solidFill>
          <a:ln/>
        </p:spPr>
      </p:sp>
      <p:pic>
        <p:nvPicPr>
          <p:cNvPr id="12" name="Image 1" descr="preencoded.png">    </p:cNvPr>
          <p:cNvPicPr>
            <a:picLocks noChangeAspect="1"/>
          </p:cNvPicPr>
          <p:nvPr/>
        </p:nvPicPr>
        <p:blipFill>
          <a:blip r:embed="rId2"/>
          <a:stretch>
            <a:fillRect/>
          </a:stretch>
        </p:blipFill>
        <p:spPr>
          <a:xfrm>
            <a:off x="5569506" y="4183975"/>
            <a:ext cx="267891" cy="334923"/>
          </a:xfrm>
          <a:prstGeom prst="rect">
            <a:avLst/>
          </a:prstGeom>
        </p:spPr>
      </p:pic>
      <p:sp>
        <p:nvSpPr>
          <p:cNvPr id="13" name="Text 9"/>
          <p:cNvSpPr/>
          <p:nvPr/>
        </p:nvSpPr>
        <p:spPr>
          <a:xfrm>
            <a:off x="5405795" y="4847511"/>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A4A45"/>
                </a:solidFill>
                <a:latin typeface="Lato Bold" pitchFamily="34" charset="0"/>
                <a:ea typeface="Lato Bold" pitchFamily="34" charset="-122"/>
                <a:cs typeface="Lato Bold" pitchFamily="34" charset="-120"/>
              </a:rPr>
              <a:t>Keadilan Sosial</a:t>
            </a:r>
            <a:endParaRPr lang="en-US" sz="1950" dirty="0"/>
          </a:p>
        </p:txBody>
      </p:sp>
      <p:sp>
        <p:nvSpPr>
          <p:cNvPr id="14" name="Text 10"/>
          <p:cNvSpPr/>
          <p:nvPr/>
        </p:nvSpPr>
        <p:spPr>
          <a:xfrm>
            <a:off x="5405795" y="5276731"/>
            <a:ext cx="3818692" cy="95261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Pemerataan kesempatan ekonomi dan distribusi kekayaan yang lebih adil bagi seluruh rakyat.</a:t>
            </a:r>
            <a:endParaRPr lang="en-US" sz="1550" dirty="0"/>
          </a:p>
        </p:txBody>
      </p:sp>
      <p:sp>
        <p:nvSpPr>
          <p:cNvPr id="15" name="Shape 11"/>
          <p:cNvSpPr/>
          <p:nvPr/>
        </p:nvSpPr>
        <p:spPr>
          <a:xfrm>
            <a:off x="9621203" y="3855482"/>
            <a:ext cx="4215289" cy="2882384"/>
          </a:xfrm>
          <a:prstGeom prst="roundRect">
            <a:avLst>
              <a:gd name="adj" fmla="val 1033"/>
            </a:avLst>
          </a:prstGeom>
          <a:solidFill>
            <a:srgbClr val="E5DFD2"/>
          </a:solidFill>
          <a:ln/>
        </p:spPr>
      </p:sp>
      <p:sp>
        <p:nvSpPr>
          <p:cNvPr id="16" name="Shape 12"/>
          <p:cNvSpPr/>
          <p:nvPr/>
        </p:nvSpPr>
        <p:spPr>
          <a:xfrm>
            <a:off x="9819561" y="4053840"/>
            <a:ext cx="595313" cy="595313"/>
          </a:xfrm>
          <a:prstGeom prst="roundRect">
            <a:avLst>
              <a:gd name="adj" fmla="val 15358451"/>
            </a:avLst>
          </a:prstGeom>
          <a:solidFill>
            <a:srgbClr val="282824"/>
          </a:solidFill>
          <a:ln/>
        </p:spPr>
      </p:sp>
      <p:pic>
        <p:nvPicPr>
          <p:cNvPr id="17" name="Image 2" descr="preencoded.png">    </p:cNvPr>
          <p:cNvPicPr>
            <a:picLocks noChangeAspect="1"/>
          </p:cNvPicPr>
          <p:nvPr/>
        </p:nvPicPr>
        <p:blipFill>
          <a:blip r:embed="rId3"/>
          <a:stretch>
            <a:fillRect/>
          </a:stretch>
        </p:blipFill>
        <p:spPr>
          <a:xfrm>
            <a:off x="9983272" y="4217432"/>
            <a:ext cx="267891" cy="267891"/>
          </a:xfrm>
          <a:prstGeom prst="rect">
            <a:avLst/>
          </a:prstGeom>
        </p:spPr>
      </p:pic>
      <p:sp>
        <p:nvSpPr>
          <p:cNvPr id="18" name="Text 13"/>
          <p:cNvSpPr/>
          <p:nvPr/>
        </p:nvSpPr>
        <p:spPr>
          <a:xfrm>
            <a:off x="9819561" y="4847511"/>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A4A45"/>
                </a:solidFill>
                <a:latin typeface="Lato Bold" pitchFamily="34" charset="0"/>
                <a:ea typeface="Lato Bold" pitchFamily="34" charset="-122"/>
                <a:cs typeface="Lato Bold" pitchFamily="34" charset="-120"/>
              </a:rPr>
              <a:t>Program Strategis</a:t>
            </a:r>
            <a:endParaRPr lang="en-US" sz="1950" dirty="0"/>
          </a:p>
        </p:txBody>
      </p:sp>
      <p:sp>
        <p:nvSpPr>
          <p:cNvPr id="19" name="Text 14"/>
          <p:cNvSpPr/>
          <p:nvPr/>
        </p:nvSpPr>
        <p:spPr>
          <a:xfrm>
            <a:off x="9819561" y="5276731"/>
            <a:ext cx="3818573" cy="95261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Swasembada pangan, energi, dan pengelolaan air berkelanjutan untuk ketahanan nasional.</a:t>
            </a:r>
            <a:endParaRPr lang="en-US" sz="1550" dirty="0"/>
          </a:p>
        </p:txBody>
      </p:sp>
      <p:sp>
        <p:nvSpPr>
          <p:cNvPr id="20" name="Text 15"/>
          <p:cNvSpPr/>
          <p:nvPr/>
        </p:nvSpPr>
        <p:spPr>
          <a:xfrm>
            <a:off x="793790" y="6961108"/>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Melalui program-program strategis ini, pemerintah berusaha menciptakan fondasi ekonomi yang lebih kuat, tangguh, dan berkeadilan, sesuai dengan amanat konstitusi dan cita-cita Pancasila.</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02456" y="414099"/>
            <a:ext cx="8316158" cy="470654"/>
          </a:xfrm>
          <a:prstGeom prst="rect">
            <a:avLst/>
          </a:prstGeom>
          <a:noFill/>
          <a:ln/>
        </p:spPr>
        <p:txBody>
          <a:bodyPr wrap="none" lIns="0" tIns="0" rIns="0" bIns="0" rtlCol="0" anchor="t"/>
          <a:lstStyle/>
          <a:p>
            <a:pPr algn="l" indent="0" marL="0">
              <a:lnSpc>
                <a:spcPts val="3700"/>
              </a:lnSpc>
              <a:buNone/>
            </a:pPr>
            <a:r>
              <a:rPr lang="en-US" sz="2950" b="1" dirty="0">
                <a:solidFill>
                  <a:srgbClr val="282824"/>
                </a:solidFill>
                <a:latin typeface="Lato Bold" pitchFamily="34" charset="0"/>
                <a:ea typeface="Lato Bold" pitchFamily="34" charset="-122"/>
                <a:cs typeface="Lato Bold" pitchFamily="34" charset="-120"/>
              </a:rPr>
              <a:t>Tantangan Implementasi Pancasila dan UUD 1945</a:t>
            </a:r>
            <a:endParaRPr lang="en-US" sz="2950" dirty="0"/>
          </a:p>
        </p:txBody>
      </p:sp>
      <p:sp>
        <p:nvSpPr>
          <p:cNvPr id="3" name="Text 1"/>
          <p:cNvSpPr/>
          <p:nvPr/>
        </p:nvSpPr>
        <p:spPr>
          <a:xfrm>
            <a:off x="602456" y="1246108"/>
            <a:ext cx="6529030" cy="963930"/>
          </a:xfrm>
          <a:prstGeom prst="rect">
            <a:avLst/>
          </a:prstGeom>
          <a:noFill/>
          <a:ln/>
        </p:spPr>
        <p:txBody>
          <a:bodyPr wrap="square" lIns="0" tIns="0" rIns="0" bIns="0" rtlCol="0" anchor="t"/>
          <a:lstStyle/>
          <a:p>
            <a:pPr algn="l" indent="0" marL="0">
              <a:lnSpc>
                <a:spcPts val="1850"/>
              </a:lnSpc>
              <a:buNone/>
            </a:pPr>
            <a:r>
              <a:rPr lang="en-US" sz="1150" dirty="0">
                <a:solidFill>
                  <a:srgbClr val="4A4A45"/>
                </a:solidFill>
                <a:latin typeface="Lato" pitchFamily="34" charset="0"/>
                <a:ea typeface="Lato" pitchFamily="34" charset="-122"/>
                <a:cs typeface="Lato" pitchFamily="34" charset="-120"/>
              </a:rPr>
              <a:t>Meskipun Pancasila dan UUD 1945 menjadi landasan kokoh, implementasinya tidak lepas dari berbagai tantangan. Korupsi yang masih merajalela, potensi disintegrasi sosial akibat isu SARA, serta lemahnya penegakan hukum di beberapa sektor, masih menjadi hambatan serius dalam mewujudkan cita-cita bangsa.</a:t>
            </a:r>
            <a:endParaRPr lang="en-US" sz="1150" dirty="0"/>
          </a:p>
        </p:txBody>
      </p:sp>
      <p:sp>
        <p:nvSpPr>
          <p:cNvPr id="4" name="Text 2"/>
          <p:cNvSpPr/>
          <p:nvPr/>
        </p:nvSpPr>
        <p:spPr>
          <a:xfrm>
            <a:off x="602456" y="2345531"/>
            <a:ext cx="6529030" cy="963930"/>
          </a:xfrm>
          <a:prstGeom prst="rect">
            <a:avLst/>
          </a:prstGeom>
          <a:noFill/>
          <a:ln/>
        </p:spPr>
        <p:txBody>
          <a:bodyPr wrap="square" lIns="0" tIns="0" rIns="0" bIns="0" rtlCol="0" anchor="t"/>
          <a:lstStyle/>
          <a:p>
            <a:pPr algn="l" indent="0" marL="0">
              <a:lnSpc>
                <a:spcPts val="1850"/>
              </a:lnSpc>
              <a:buNone/>
            </a:pPr>
            <a:r>
              <a:rPr lang="en-US" sz="1150" dirty="0">
                <a:solidFill>
                  <a:srgbClr val="4A4A45"/>
                </a:solidFill>
                <a:latin typeface="Lato" pitchFamily="34" charset="0"/>
                <a:ea typeface="Lato" pitchFamily="34" charset="-122"/>
                <a:cs typeface="Lato" pitchFamily="34" charset="-120"/>
              </a:rPr>
              <a:t>Korupsi, misalnya, secara langsung mengikis nilai keadilan sosial dan integritas pemerintahan. Disintegrasi sosial dapat mengancam persatuan, sementara penegakan hukum yang tidak konsisten melemahkan supremasi konstitusi. Tantangan-tantangan ini membutuhkan solusi yang komprehensif dan berkesinambungan.</a:t>
            </a:r>
            <a:endParaRPr lang="en-US" sz="1150" dirty="0"/>
          </a:p>
        </p:txBody>
      </p:sp>
      <p:pic>
        <p:nvPicPr>
          <p:cNvPr id="5" name="Image 0" descr="preencoded.png">    </p:cNvPr>
          <p:cNvPicPr>
            <a:picLocks noChangeAspect="1"/>
          </p:cNvPicPr>
          <p:nvPr/>
        </p:nvPicPr>
        <p:blipFill>
          <a:blip r:embed="rId1"/>
          <a:stretch>
            <a:fillRect/>
          </a:stretch>
        </p:blipFill>
        <p:spPr>
          <a:xfrm>
            <a:off x="7506533" y="1280041"/>
            <a:ext cx="6529030" cy="6529030"/>
          </a:xfrm>
          <a:prstGeom prst="rect">
            <a:avLst/>
          </a:prstGeom>
        </p:spPr>
      </p:pic>
      <p:sp>
        <p:nvSpPr>
          <p:cNvPr id="6" name="Text 3"/>
          <p:cNvSpPr/>
          <p:nvPr/>
        </p:nvSpPr>
        <p:spPr>
          <a:xfrm>
            <a:off x="602456" y="8147923"/>
            <a:ext cx="13425488" cy="481965"/>
          </a:xfrm>
          <a:prstGeom prst="rect">
            <a:avLst/>
          </a:prstGeom>
          <a:noFill/>
          <a:ln/>
        </p:spPr>
        <p:txBody>
          <a:bodyPr wrap="square" lIns="0" tIns="0" rIns="0" bIns="0" rtlCol="0" anchor="t"/>
          <a:lstStyle/>
          <a:p>
            <a:pPr algn="l" indent="0" marL="0">
              <a:lnSpc>
                <a:spcPts val="1850"/>
              </a:lnSpc>
              <a:buNone/>
            </a:pPr>
            <a:r>
              <a:rPr lang="en-US" sz="1150" dirty="0">
                <a:solidFill>
                  <a:srgbClr val="4A4A45"/>
                </a:solidFill>
                <a:latin typeface="Lato" pitchFamily="34" charset="0"/>
                <a:ea typeface="Lato" pitchFamily="34" charset="-122"/>
                <a:cs typeface="Lato" pitchFamily="34" charset="-120"/>
              </a:rPr>
              <a:t>Untuk mengatasi hal ini, diperlukan penguatan pendidikan karakter berbasis Pancasila sejak dini, serta sosialisasi nilai-nilai luhur Pancasila secara kreatif dan relevan bagi generasi muda. Reformasi hukum yang menyeluruh dan peningkatan transparansi dalam setiap aspek pemerintahan adalah kunci utama untuk memastikan bahwa landasan negara dapat ditegakkan secara optimal.</a:t>
            </a:r>
            <a:endParaRPr lang="en-US" sz="11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99028"/>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282824"/>
                </a:solidFill>
                <a:latin typeface="Lato Bold" pitchFamily="34" charset="0"/>
                <a:ea typeface="Lato Bold" pitchFamily="34" charset="-122"/>
                <a:cs typeface="Lato Bold" pitchFamily="34" charset="-120"/>
              </a:rPr>
              <a:t>Pancasila dan UUD 1945 sebagai Pilar Persatuan dan Demokrasi</a:t>
            </a:r>
            <a:endParaRPr lang="en-US" sz="3900" dirty="0"/>
          </a:p>
        </p:txBody>
      </p:sp>
      <p:sp>
        <p:nvSpPr>
          <p:cNvPr id="3" name="Text 1"/>
          <p:cNvSpPr/>
          <p:nvPr/>
        </p:nvSpPr>
        <p:spPr>
          <a:xfrm>
            <a:off x="1091446" y="2659261"/>
            <a:ext cx="12745164" cy="635079"/>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"Bhinneka Tunggal Ika" bukanlah sekadar semboyan, melainkan cerminan nyata dari bagaimana Pancasila dan UUD 1945 menjaga persatuan di tengah keberagaman Indonesia.</a:t>
            </a:r>
            <a:endParaRPr lang="en-US" sz="1550" dirty="0"/>
          </a:p>
        </p:txBody>
      </p:sp>
      <p:sp>
        <p:nvSpPr>
          <p:cNvPr id="4" name="Shape 2"/>
          <p:cNvSpPr/>
          <p:nvPr/>
        </p:nvSpPr>
        <p:spPr>
          <a:xfrm>
            <a:off x="793790" y="2436019"/>
            <a:ext cx="22860" cy="1081564"/>
          </a:xfrm>
          <a:prstGeom prst="rect">
            <a:avLst/>
          </a:prstGeom>
          <a:solidFill>
            <a:srgbClr val="282824"/>
          </a:solidFill>
          <a:ln/>
        </p:spPr>
      </p:sp>
      <p:sp>
        <p:nvSpPr>
          <p:cNvPr id="5" name="Shape 3"/>
          <p:cNvSpPr/>
          <p:nvPr/>
        </p:nvSpPr>
        <p:spPr>
          <a:xfrm>
            <a:off x="793790" y="3740825"/>
            <a:ext cx="4215289" cy="3689747"/>
          </a:xfrm>
          <a:prstGeom prst="roundRect">
            <a:avLst>
              <a:gd name="adj" fmla="val 807"/>
            </a:avLst>
          </a:prstGeom>
          <a:solidFill>
            <a:srgbClr val="EFECE6"/>
          </a:solidFill>
          <a:ln w="22860">
            <a:solidFill>
              <a:srgbClr val="CBC5B8"/>
            </a:solidFill>
            <a:prstDash val="solid"/>
          </a:ln>
        </p:spPr>
      </p:sp>
      <p:sp>
        <p:nvSpPr>
          <p:cNvPr id="6" name="Shape 4"/>
          <p:cNvSpPr/>
          <p:nvPr/>
        </p:nvSpPr>
        <p:spPr>
          <a:xfrm>
            <a:off x="816650" y="3763685"/>
            <a:ext cx="4169569" cy="595313"/>
          </a:xfrm>
          <a:prstGeom prst="roundRect">
            <a:avLst>
              <a:gd name="adj" fmla="val 393"/>
            </a:avLst>
          </a:prstGeom>
          <a:solidFill>
            <a:srgbClr val="E5DFD2"/>
          </a:solidFill>
          <a:ln/>
        </p:spPr>
      </p:sp>
      <p:sp>
        <p:nvSpPr>
          <p:cNvPr id="7" name="Text 5"/>
          <p:cNvSpPr/>
          <p:nvPr/>
        </p:nvSpPr>
        <p:spPr>
          <a:xfrm>
            <a:off x="2752606" y="3875246"/>
            <a:ext cx="297656" cy="372070"/>
          </a:xfrm>
          <a:prstGeom prst="rect">
            <a:avLst/>
          </a:prstGeom>
          <a:noFill/>
          <a:ln/>
        </p:spPr>
        <p:txBody>
          <a:bodyPr wrap="none" lIns="0" tIns="0" rIns="0" bIns="0" rtlCol="0" anchor="t"/>
          <a:lstStyle/>
          <a:p>
            <a:pPr algn="l" indent="0" marL="0">
              <a:lnSpc>
                <a:spcPts val="2300"/>
              </a:lnSpc>
              <a:buNone/>
            </a:pPr>
            <a:r>
              <a:rPr lang="en-US" sz="2300" b="1" dirty="0">
                <a:solidFill>
                  <a:srgbClr val="4A4A45"/>
                </a:solidFill>
                <a:latin typeface="Lato Bold" pitchFamily="34" charset="0"/>
                <a:ea typeface="Lato Bold" pitchFamily="34" charset="-122"/>
                <a:cs typeface="Lato Bold" pitchFamily="34" charset="-120"/>
              </a:rPr>
              <a:t>1</a:t>
            </a:r>
            <a:endParaRPr lang="en-US" sz="2300" dirty="0"/>
          </a:p>
        </p:txBody>
      </p:sp>
      <p:sp>
        <p:nvSpPr>
          <p:cNvPr id="8" name="Text 6"/>
          <p:cNvSpPr/>
          <p:nvPr/>
        </p:nvSpPr>
        <p:spPr>
          <a:xfrm>
            <a:off x="1015008" y="4557355"/>
            <a:ext cx="2546509" cy="310158"/>
          </a:xfrm>
          <a:prstGeom prst="rect">
            <a:avLst/>
          </a:prstGeom>
          <a:noFill/>
          <a:ln/>
        </p:spPr>
        <p:txBody>
          <a:bodyPr wrap="none" lIns="0" tIns="0" rIns="0" bIns="0" rtlCol="0" anchor="t"/>
          <a:lstStyle/>
          <a:p>
            <a:pPr algn="l" indent="0" marL="0">
              <a:lnSpc>
                <a:spcPts val="2400"/>
              </a:lnSpc>
              <a:buNone/>
            </a:pPr>
            <a:r>
              <a:rPr lang="en-US" sz="1950" b="1" dirty="0">
                <a:solidFill>
                  <a:srgbClr val="4A4A45"/>
                </a:solidFill>
                <a:latin typeface="Lato Bold" pitchFamily="34" charset="0"/>
                <a:ea typeface="Lato Bold" pitchFamily="34" charset="-122"/>
                <a:cs typeface="Lato Bold" pitchFamily="34" charset="-120"/>
              </a:rPr>
              <a:t>Menjaga Keberagaman</a:t>
            </a:r>
            <a:endParaRPr lang="en-US" sz="1950" dirty="0"/>
          </a:p>
        </p:txBody>
      </p:sp>
      <p:sp>
        <p:nvSpPr>
          <p:cNvPr id="9" name="Text 7"/>
          <p:cNvSpPr/>
          <p:nvPr/>
        </p:nvSpPr>
        <p:spPr>
          <a:xfrm>
            <a:off x="1015008" y="4986576"/>
            <a:ext cx="3772853" cy="222277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Pancasila, dengan sila Ketuhanan Yang Maha Esa dan Kemanusiaan yang Adil dan Beradab, mengajarkan toleransi dan saling menghormati antarumat beragama dan kelompok masyarakat. Ini adalah fondasi untuk menjaga keberagaman dan mencegah konflik sosial.</a:t>
            </a:r>
            <a:endParaRPr lang="en-US" sz="1550" dirty="0"/>
          </a:p>
        </p:txBody>
      </p:sp>
      <p:sp>
        <p:nvSpPr>
          <p:cNvPr id="10" name="Shape 8"/>
          <p:cNvSpPr/>
          <p:nvPr/>
        </p:nvSpPr>
        <p:spPr>
          <a:xfrm>
            <a:off x="5207437" y="3740825"/>
            <a:ext cx="4215408" cy="3689747"/>
          </a:xfrm>
          <a:prstGeom prst="roundRect">
            <a:avLst>
              <a:gd name="adj" fmla="val 807"/>
            </a:avLst>
          </a:prstGeom>
          <a:solidFill>
            <a:srgbClr val="EFECE6"/>
          </a:solidFill>
          <a:ln w="22860">
            <a:solidFill>
              <a:srgbClr val="CBC5B8"/>
            </a:solidFill>
            <a:prstDash val="solid"/>
          </a:ln>
        </p:spPr>
      </p:sp>
      <p:sp>
        <p:nvSpPr>
          <p:cNvPr id="11" name="Shape 9"/>
          <p:cNvSpPr/>
          <p:nvPr/>
        </p:nvSpPr>
        <p:spPr>
          <a:xfrm>
            <a:off x="5230297" y="3763685"/>
            <a:ext cx="4169688" cy="595313"/>
          </a:xfrm>
          <a:prstGeom prst="roundRect">
            <a:avLst>
              <a:gd name="adj" fmla="val 393"/>
            </a:avLst>
          </a:prstGeom>
          <a:solidFill>
            <a:srgbClr val="E5DFD2"/>
          </a:solidFill>
          <a:ln/>
        </p:spPr>
      </p:sp>
      <p:sp>
        <p:nvSpPr>
          <p:cNvPr id="12" name="Text 10"/>
          <p:cNvSpPr/>
          <p:nvPr/>
        </p:nvSpPr>
        <p:spPr>
          <a:xfrm>
            <a:off x="7166253" y="3875246"/>
            <a:ext cx="297656" cy="372070"/>
          </a:xfrm>
          <a:prstGeom prst="rect">
            <a:avLst/>
          </a:prstGeom>
          <a:noFill/>
          <a:ln/>
        </p:spPr>
        <p:txBody>
          <a:bodyPr wrap="none" lIns="0" tIns="0" rIns="0" bIns="0" rtlCol="0" anchor="t"/>
          <a:lstStyle/>
          <a:p>
            <a:pPr algn="l" indent="0" marL="0">
              <a:lnSpc>
                <a:spcPts val="2300"/>
              </a:lnSpc>
              <a:buNone/>
            </a:pPr>
            <a:r>
              <a:rPr lang="en-US" sz="2300" b="1" dirty="0">
                <a:solidFill>
                  <a:srgbClr val="4A4A45"/>
                </a:solidFill>
                <a:latin typeface="Lato Bold" pitchFamily="34" charset="0"/>
                <a:ea typeface="Lato Bold" pitchFamily="34" charset="-122"/>
                <a:cs typeface="Lato Bold" pitchFamily="34" charset="-120"/>
              </a:rPr>
              <a:t>2</a:t>
            </a:r>
            <a:endParaRPr lang="en-US" sz="2300" dirty="0"/>
          </a:p>
        </p:txBody>
      </p:sp>
      <p:sp>
        <p:nvSpPr>
          <p:cNvPr id="13" name="Text 11"/>
          <p:cNvSpPr/>
          <p:nvPr/>
        </p:nvSpPr>
        <p:spPr>
          <a:xfrm>
            <a:off x="5428655" y="4557355"/>
            <a:ext cx="3662362" cy="310158"/>
          </a:xfrm>
          <a:prstGeom prst="rect">
            <a:avLst/>
          </a:prstGeom>
          <a:noFill/>
          <a:ln/>
        </p:spPr>
        <p:txBody>
          <a:bodyPr wrap="none" lIns="0" tIns="0" rIns="0" bIns="0" rtlCol="0" anchor="t"/>
          <a:lstStyle/>
          <a:p>
            <a:pPr algn="l" indent="0" marL="0">
              <a:lnSpc>
                <a:spcPts val="2400"/>
              </a:lnSpc>
              <a:buNone/>
            </a:pPr>
            <a:r>
              <a:rPr lang="en-US" sz="1950" b="1" dirty="0">
                <a:solidFill>
                  <a:srgbClr val="4A4A45"/>
                </a:solidFill>
                <a:latin typeface="Lato Bold" pitchFamily="34" charset="0"/>
                <a:ea typeface="Lato Bold" pitchFamily="34" charset="-122"/>
                <a:cs typeface="Lato Bold" pitchFamily="34" charset="-120"/>
              </a:rPr>
              <a:t>Sistem Demokrasi Konstitusional</a:t>
            </a:r>
            <a:endParaRPr lang="en-US" sz="1950" dirty="0"/>
          </a:p>
        </p:txBody>
      </p:sp>
      <p:sp>
        <p:nvSpPr>
          <p:cNvPr id="14" name="Text 12"/>
          <p:cNvSpPr/>
          <p:nvPr/>
        </p:nvSpPr>
        <p:spPr>
          <a:xfrm>
            <a:off x="5428655" y="4986576"/>
            <a:ext cx="3772972" cy="190523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UUD 1945 menjamin hak-hak rakyat untuk berpartisipasi dalam pemerintahan melalui mekanisme pemilu berkala, kebebasan berpendapat, dan berserikat. Ini adalah wujud nyata dari kedaulatan rakyat yang demokratis dan konstitusional.</a:t>
            </a:r>
            <a:endParaRPr lang="en-US" sz="1550" dirty="0"/>
          </a:p>
        </p:txBody>
      </p:sp>
      <p:sp>
        <p:nvSpPr>
          <p:cNvPr id="15" name="Shape 13"/>
          <p:cNvSpPr/>
          <p:nvPr/>
        </p:nvSpPr>
        <p:spPr>
          <a:xfrm>
            <a:off x="9621203" y="3740825"/>
            <a:ext cx="4215289" cy="3689747"/>
          </a:xfrm>
          <a:prstGeom prst="roundRect">
            <a:avLst>
              <a:gd name="adj" fmla="val 807"/>
            </a:avLst>
          </a:prstGeom>
          <a:solidFill>
            <a:srgbClr val="EFECE6"/>
          </a:solidFill>
          <a:ln w="22860">
            <a:solidFill>
              <a:srgbClr val="CBC5B8"/>
            </a:solidFill>
            <a:prstDash val="solid"/>
          </a:ln>
        </p:spPr>
      </p:sp>
      <p:sp>
        <p:nvSpPr>
          <p:cNvPr id="16" name="Shape 14"/>
          <p:cNvSpPr/>
          <p:nvPr/>
        </p:nvSpPr>
        <p:spPr>
          <a:xfrm>
            <a:off x="9644063" y="3763685"/>
            <a:ext cx="4169569" cy="595313"/>
          </a:xfrm>
          <a:prstGeom prst="roundRect">
            <a:avLst>
              <a:gd name="adj" fmla="val 393"/>
            </a:avLst>
          </a:prstGeom>
          <a:solidFill>
            <a:srgbClr val="E5DFD2"/>
          </a:solidFill>
          <a:ln/>
        </p:spPr>
      </p:sp>
      <p:sp>
        <p:nvSpPr>
          <p:cNvPr id="17" name="Text 15"/>
          <p:cNvSpPr/>
          <p:nvPr/>
        </p:nvSpPr>
        <p:spPr>
          <a:xfrm>
            <a:off x="11580019" y="3875246"/>
            <a:ext cx="297656" cy="372070"/>
          </a:xfrm>
          <a:prstGeom prst="rect">
            <a:avLst/>
          </a:prstGeom>
          <a:noFill/>
          <a:ln/>
        </p:spPr>
        <p:txBody>
          <a:bodyPr wrap="none" lIns="0" tIns="0" rIns="0" bIns="0" rtlCol="0" anchor="t"/>
          <a:lstStyle/>
          <a:p>
            <a:pPr algn="l" indent="0" marL="0">
              <a:lnSpc>
                <a:spcPts val="2300"/>
              </a:lnSpc>
              <a:buNone/>
            </a:pPr>
            <a:r>
              <a:rPr lang="en-US" sz="2300" b="1" dirty="0">
                <a:solidFill>
                  <a:srgbClr val="4A4A45"/>
                </a:solidFill>
                <a:latin typeface="Lato Bold" pitchFamily="34" charset="0"/>
                <a:ea typeface="Lato Bold" pitchFamily="34" charset="-122"/>
                <a:cs typeface="Lato Bold" pitchFamily="34" charset="-120"/>
              </a:rPr>
              <a:t>3</a:t>
            </a:r>
            <a:endParaRPr lang="en-US" sz="2300" dirty="0"/>
          </a:p>
        </p:txBody>
      </p:sp>
      <p:sp>
        <p:nvSpPr>
          <p:cNvPr id="18" name="Text 16"/>
          <p:cNvSpPr/>
          <p:nvPr/>
        </p:nvSpPr>
        <p:spPr>
          <a:xfrm>
            <a:off x="9842421" y="4557355"/>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A4A45"/>
                </a:solidFill>
                <a:latin typeface="Lato Bold" pitchFamily="34" charset="0"/>
                <a:ea typeface="Lato Bold" pitchFamily="34" charset="-122"/>
                <a:cs typeface="Lato Bold" pitchFamily="34" charset="-120"/>
              </a:rPr>
              <a:t>Peran MPR</a:t>
            </a:r>
            <a:endParaRPr lang="en-US" sz="1950" dirty="0"/>
          </a:p>
        </p:txBody>
      </p:sp>
      <p:sp>
        <p:nvSpPr>
          <p:cNvPr id="19" name="Text 17"/>
          <p:cNvSpPr/>
          <p:nvPr/>
        </p:nvSpPr>
        <p:spPr>
          <a:xfrm>
            <a:off x="9842421" y="4986576"/>
            <a:ext cx="3772853" cy="2222778"/>
          </a:xfrm>
          <a:prstGeom prst="rect">
            <a:avLst/>
          </a:prstGeom>
          <a:noFill/>
          <a:ln/>
        </p:spPr>
        <p:txBody>
          <a:bodyPr wrap="square" lIns="0" tIns="0" rIns="0" bIns="0" rtlCol="0" anchor="t"/>
          <a:lstStyle/>
          <a:p>
            <a:pPr algn="l" indent="0" marL="0">
              <a:lnSpc>
                <a:spcPts val="2500"/>
              </a:lnSpc>
              <a:buNone/>
            </a:pPr>
            <a:r>
              <a:rPr lang="en-US" sz="1550" dirty="0">
                <a:solidFill>
                  <a:srgbClr val="4A4A45"/>
                </a:solidFill>
                <a:latin typeface="Lato" pitchFamily="34" charset="0"/>
                <a:ea typeface="Lato" pitchFamily="34" charset="-122"/>
                <a:cs typeface="Lato" pitchFamily="34" charset="-120"/>
              </a:rPr>
              <a:t>MPR, sebagai lembaga khas Indonesia, mencerminkan kearifan lokal dalam permusyawaratan. Peran MPR dalam menetapkan dan mengubah UUD serta melantik Presiden/Wakil Presiden menunjukkan mekanisme checks and balances yang unik dan adaptif.</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2025-09-21T15:39:46Z</dcterms:created>
  <dcterms:modified xsi:type="dcterms:W3CDTF">2025-09-21T15:39:46Z</dcterms:modified>
</cp:coreProperties>
</file>