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69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028AD-0C05-4DB7-9AE7-752ACD25A735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A6099-D8B1-4FCC-A871-B93CC19209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018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028AD-0C05-4DB7-9AE7-752ACD25A735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A6099-D8B1-4FCC-A871-B93CC19209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498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028AD-0C05-4DB7-9AE7-752ACD25A735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A6099-D8B1-4FCC-A871-B93CC1920979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638883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028AD-0C05-4DB7-9AE7-752ACD25A735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A6099-D8B1-4FCC-A871-B93CC19209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4182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028AD-0C05-4DB7-9AE7-752ACD25A735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A6099-D8B1-4FCC-A871-B93CC1920979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402442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028AD-0C05-4DB7-9AE7-752ACD25A735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A6099-D8B1-4FCC-A871-B93CC19209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5358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028AD-0C05-4DB7-9AE7-752ACD25A735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A6099-D8B1-4FCC-A871-B93CC19209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644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028AD-0C05-4DB7-9AE7-752ACD25A735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A6099-D8B1-4FCC-A871-B93CC19209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529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028AD-0C05-4DB7-9AE7-752ACD25A735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A6099-D8B1-4FCC-A871-B93CC19209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0493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028AD-0C05-4DB7-9AE7-752ACD25A735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A6099-D8B1-4FCC-A871-B93CC19209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2072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028AD-0C05-4DB7-9AE7-752ACD25A735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A6099-D8B1-4FCC-A871-B93CC19209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065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028AD-0C05-4DB7-9AE7-752ACD25A735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A6099-D8B1-4FCC-A871-B93CC19209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9412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028AD-0C05-4DB7-9AE7-752ACD25A735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A6099-D8B1-4FCC-A871-B93CC19209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3442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028AD-0C05-4DB7-9AE7-752ACD25A735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A6099-D8B1-4FCC-A871-B93CC19209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5534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028AD-0C05-4DB7-9AE7-752ACD25A735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A6099-D8B1-4FCC-A871-B93CC19209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9346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028AD-0C05-4DB7-9AE7-752ACD25A735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A6099-D8B1-4FCC-A871-B93CC19209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500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028AD-0C05-4DB7-9AE7-752ACD25A735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1BA6099-D8B1-4FCC-A871-B93CC19209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811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  <p:sldLayoutId id="2147483719" r:id="rId12"/>
    <p:sldLayoutId id="2147483720" r:id="rId13"/>
    <p:sldLayoutId id="2147483721" r:id="rId14"/>
    <p:sldLayoutId id="2147483722" r:id="rId15"/>
    <p:sldLayoutId id="214748372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2159" y="2493818"/>
            <a:ext cx="7766936" cy="935182"/>
          </a:xfrm>
        </p:spPr>
        <p:txBody>
          <a:bodyPr/>
          <a:lstStyle/>
          <a:p>
            <a:pPr algn="l"/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sz="4400" dirty="0"/>
              <a:t>MAKNA PENANJUNG BATU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2159" y="3780669"/>
            <a:ext cx="7152023" cy="424185"/>
          </a:xfrm>
        </p:spPr>
        <p:txBody>
          <a:bodyPr>
            <a:noAutofit/>
          </a:bodyPr>
          <a:lstStyle/>
          <a:p>
            <a:pPr algn="l"/>
            <a:r>
              <a:rPr lang="en-US" sz="3200" dirty="0"/>
              <a:t>Mengenal beberapa Adat Budaya Bali</a:t>
            </a:r>
          </a:p>
        </p:txBody>
      </p:sp>
    </p:spTree>
    <p:extLst>
      <p:ext uri="{BB962C8B-B14F-4D97-AF65-F5344CB8AC3E}">
        <p14:creationId xmlns:p14="http://schemas.microsoft.com/office/powerpoint/2010/main" val="8600940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498" y="2535382"/>
            <a:ext cx="8596668" cy="1320800"/>
          </a:xfrm>
        </p:spPr>
        <p:txBody>
          <a:bodyPr>
            <a:normAutofit/>
          </a:bodyPr>
          <a:lstStyle/>
          <a:p>
            <a:pPr algn="ctr"/>
            <a:r>
              <a:rPr lang="en-US" sz="5400" dirty="0"/>
              <a:t>SEKIAN DAN TERIMAKASIH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006" y="-1345391"/>
            <a:ext cx="8596668" cy="3880773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09725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A. PENDAHULUAN</a:t>
            </a:r>
            <a:b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Munculnya peristiwa pelarangan penguburan(Pengabenan) dibeberapa Desa Adat melahirkan keprihatinan dan sekaligus kesan keragu-raguan,benarkah hukum adat Bali demikian keras?Sepintas memang terasa</a:t>
            </a:r>
            <a:r>
              <a:rPr lang="en-US" i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kejam,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tetapi bila ditelusuri prinsip-prinsip yang mendasari hukum adat,nantinya timbul pengertian bahwa memang demikian sepatutnya,dan kita akan berhenti mengutuk hukum adat.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24425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Pelaksanaan hukum adat sebagai suatu sistem akan sangat tergantung dari tiga komponen dasar yakni:</a:t>
            </a:r>
            <a:b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951018"/>
            <a:ext cx="4712084" cy="3090344"/>
          </a:xfrm>
        </p:spPr>
        <p:txBody>
          <a:bodyPr>
            <a:normAutofit lnSpcReduction="10000"/>
          </a:bodyPr>
          <a:lstStyle/>
          <a:p>
            <a:pPr marL="263525" lvl="0" indent="0">
              <a:spcBef>
                <a:spcPts val="0"/>
              </a:spcBef>
              <a:buNone/>
            </a:pPr>
            <a:r>
              <a:rPr lang="en-US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Struktur hukum </a:t>
            </a:r>
            <a:endParaRPr lang="en-US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3525" indent="0">
              <a:spcBef>
                <a:spcPts val="0"/>
              </a:spcBef>
              <a:buNone/>
            </a:pP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Struktur hukum menunjuk pada perangkat pelaksanaan hukum atau fungsionaris hukum.</a:t>
            </a:r>
          </a:p>
          <a:p>
            <a:pPr marL="263525" indent="0">
              <a:spcBef>
                <a:spcPts val="0"/>
              </a:spcBef>
              <a:buNone/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3525" lvl="0" indent="0">
              <a:spcBef>
                <a:spcPts val="0"/>
              </a:spcBef>
              <a:buNone/>
            </a:pPr>
            <a:r>
              <a:rPr lang="en-US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Substansi hukum</a:t>
            </a:r>
            <a:endParaRPr lang="en-US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3525" indent="0">
              <a:spcBef>
                <a:spcPts val="0"/>
              </a:spcBef>
              <a:buNone/>
            </a:pP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Substansi hukum adalah norma atau kaidah hukumnya sendiri.</a:t>
            </a:r>
          </a:p>
          <a:p>
            <a:pPr marL="263525" indent="0">
              <a:spcBef>
                <a:spcPts val="0"/>
              </a:spcBef>
              <a:buNone/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3525" lvl="0" indent="0">
              <a:spcBef>
                <a:spcPts val="0"/>
              </a:spcBef>
              <a:buNone/>
            </a:pPr>
            <a:r>
              <a:rPr lang="en-US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Budaya hukum</a:t>
            </a:r>
          </a:p>
          <a:p>
            <a:pPr marL="263525" lvl="0" indent="0">
              <a:spcBef>
                <a:spcPts val="0"/>
              </a:spcBef>
              <a:buNone/>
            </a:pP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</a:rPr>
              <a:t>Budaya hukum adalah pemahaman dan nilai-nilai hukum yang dimiliki masyarakat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65612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memenuhi tiga syarat berlakunya hukum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Ketiga</a:t>
            </a:r>
            <a:r>
              <a:rPr lang="en-US" dirty="0"/>
              <a:t> </a:t>
            </a:r>
            <a:r>
              <a:rPr lang="en-US" dirty="0" err="1"/>
              <a:t>komponen</a:t>
            </a:r>
            <a:r>
              <a:rPr lang="en-US" dirty="0"/>
              <a:t> </a:t>
            </a:r>
            <a:r>
              <a:rPr lang="en-US" dirty="0" err="1"/>
              <a:t>diatas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jalinan</a:t>
            </a:r>
            <a:r>
              <a:rPr lang="en-US" dirty="0"/>
              <a:t> </a:t>
            </a:r>
            <a:r>
              <a:rPr lang="en-US" dirty="0" err="1"/>
              <a:t>resiprositas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efektif</a:t>
            </a:r>
            <a:r>
              <a:rPr lang="en-US" dirty="0"/>
              <a:t> </a:t>
            </a:r>
            <a:r>
              <a:rPr lang="en-US" dirty="0" err="1"/>
              <a:t>tidaknya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aturan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.</a:t>
            </a:r>
          </a:p>
          <a:p>
            <a:pPr marL="179388" indent="0">
              <a:buNone/>
            </a:pPr>
            <a:r>
              <a:rPr lang="en-ID" b="0" i="0" dirty="0">
                <a:solidFill>
                  <a:srgbClr val="222222"/>
                </a:solidFill>
                <a:effectLst/>
                <a:latin typeface="Open Sans" panose="020B0606030504020204" pitchFamily="34" charset="0"/>
              </a:rPr>
              <a:t>Resiprositas adalah sebuah aktivitas pertukaran yang mengandung unsur timbal-balik antarpelakunya, baik itu individu maupun kelompok. 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Untuk daerah Bali boleh jadi aturan hukum adat sudah demikian baiknya,dalam arti sudah memenuhi tiga syarat berlakunya hukum yaitu secara </a:t>
            </a:r>
          </a:p>
          <a:p>
            <a:pPr marL="0" indent="0">
              <a:buNone/>
            </a:pPr>
            <a:endParaRPr lang="en-US" dirty="0"/>
          </a:p>
          <a:p>
            <a:pPr marL="703263">
              <a:spcBef>
                <a:spcPts val="0"/>
              </a:spcBef>
              <a:buClrTx/>
              <a:buFont typeface="+mj-lt"/>
              <a:buAutoNum type="arabicPeriod"/>
            </a:pPr>
            <a:r>
              <a:rPr lang="en-US" b="1" i="1" dirty="0"/>
              <a:t>filosofis</a:t>
            </a:r>
            <a:r>
              <a:rPr lang="en-US" b="1" dirty="0"/>
              <a:t> </a:t>
            </a:r>
            <a:r>
              <a:rPr lang="en-US" dirty="0"/>
              <a:t>(sesuai dengan nilai-nilai Pancasila)</a:t>
            </a:r>
            <a:r>
              <a:rPr lang="en-US" b="1" dirty="0"/>
              <a:t>,</a:t>
            </a:r>
          </a:p>
          <a:p>
            <a:pPr marL="703263">
              <a:spcBef>
                <a:spcPts val="0"/>
              </a:spcBef>
              <a:buClrTx/>
              <a:buFont typeface="+mj-lt"/>
              <a:buAutoNum type="arabicPeriod"/>
            </a:pPr>
            <a:r>
              <a:rPr lang="en-US" b="1" i="1" dirty="0"/>
              <a:t>yuridis </a:t>
            </a:r>
            <a:r>
              <a:rPr lang="en-US" b="1" dirty="0"/>
              <a:t>(</a:t>
            </a:r>
            <a:r>
              <a:rPr lang="en-US" dirty="0"/>
              <a:t>tidak bertentangan dengan hukum Nasional),dan</a:t>
            </a:r>
            <a:r>
              <a:rPr lang="en-US" i="1" dirty="0"/>
              <a:t> </a:t>
            </a:r>
          </a:p>
          <a:p>
            <a:pPr marL="703263">
              <a:spcBef>
                <a:spcPts val="0"/>
              </a:spcBef>
              <a:buClrTx/>
              <a:buFont typeface="+mj-lt"/>
              <a:buAutoNum type="arabicPeriod"/>
            </a:pPr>
            <a:r>
              <a:rPr lang="en-US" b="1" i="1" dirty="0"/>
              <a:t>sosiologis</a:t>
            </a:r>
            <a:r>
              <a:rPr lang="en-US" b="1" dirty="0"/>
              <a:t> </a:t>
            </a:r>
            <a:r>
              <a:rPr lang="en-US" dirty="0"/>
              <a:t>(diterima oleh masyarakat).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90781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B. HAKIKAT SANKSI ADAT</a:t>
            </a:r>
            <a:b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</a:rPr>
              <a:t>Menurut Prof.Soepomo Alam Pikiran orang Indonesia adalah bersifat kosmos,yang artinya selalu mencari keseimbangan dengan alam.Hukum adat Bali yang dilandasi oleh agam Hindu,selalu mengusahakan keseimbangan </a:t>
            </a:r>
            <a:r>
              <a:rPr lang="en-US" i="1" dirty="0">
                <a:latin typeface="Arial" panose="020B0604020202020204" pitchFamily="34" charset="0"/>
                <a:ea typeface="Calibri" panose="020F0502020204030204" pitchFamily="34" charset="0"/>
              </a:rPr>
              <a:t>triangulasi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</a:rPr>
              <a:t> antar Tuhan,manusia dan alam yang dikonsepsikan ke dalam ajaran</a:t>
            </a:r>
            <a:r>
              <a:rPr lang="en-US" i="1" dirty="0">
                <a:latin typeface="Arial" panose="020B0604020202020204" pitchFamily="34" charset="0"/>
                <a:ea typeface="Calibri" panose="020F0502020204030204" pitchFamily="34" charset="0"/>
              </a:rPr>
              <a:t> Tri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i="1" dirty="0">
                <a:latin typeface="Arial" panose="020B0604020202020204" pitchFamily="34" charset="0"/>
                <a:ea typeface="Calibri" panose="020F0502020204030204" pitchFamily="34" charset="0"/>
              </a:rPr>
              <a:t>Hita Karana.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</a:rPr>
              <a:t>Sehingga pelanggaran terhadap hukum adat menyebabkan terganggumya keseimbangan kosmis yang terpolakan disharmoni </a:t>
            </a:r>
            <a:r>
              <a:rPr lang="en-US" i="1" dirty="0">
                <a:latin typeface="Arial" panose="020B0604020202020204" pitchFamily="34" charset="0"/>
                <a:ea typeface="Calibri" panose="020F0502020204030204" pitchFamily="34" charset="0"/>
              </a:rPr>
              <a:t>sekala-niskala.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25260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</a:rPr>
              <a:t>Formulasi ke dalam </a:t>
            </a:r>
            <a:r>
              <a:rPr lang="en-US" i="1" dirty="0">
                <a:latin typeface="Arial" panose="020B0604020202020204" pitchFamily="34" charset="0"/>
                <a:ea typeface="Calibri" panose="020F0502020204030204" pitchFamily="34" charset="0"/>
              </a:rPr>
              <a:t>pamidanda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</a:rPr>
              <a:t> (hukuman)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</a:rPr>
              <a:t>   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</a:rPr>
              <a:t>Oleh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</a:rPr>
              <a:t>karena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</a:rPr>
              <a:t>pemulihan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</a:rPr>
              <a:t>harmoni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</a:rPr>
              <a:t>itu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</a:rPr>
              <a:t>mencakup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</a:rPr>
              <a:t>dunia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i="1" dirty="0" err="1">
                <a:latin typeface="Arial" panose="020B0604020202020204" pitchFamily="34" charset="0"/>
                <a:ea typeface="Calibri" panose="020F0502020204030204" pitchFamily="34" charset="0"/>
              </a:rPr>
              <a:t>sekala</a:t>
            </a:r>
            <a:r>
              <a:rPr lang="en-US" i="1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</a:rPr>
              <a:t>(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</a:rPr>
              <a:t>nyata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</a:rPr>
              <a:t>)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</a:rPr>
              <a:t>dan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i="1" dirty="0" err="1">
                <a:latin typeface="Arial" panose="020B0604020202020204" pitchFamily="34" charset="0"/>
                <a:ea typeface="Calibri" panose="020F0502020204030204" pitchFamily="34" charset="0"/>
              </a:rPr>
              <a:t>niskala</a:t>
            </a:r>
            <a:r>
              <a:rPr lang="en-US" i="1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</a:rPr>
              <a:t>(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</a:rPr>
              <a:t>tidak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</a:rPr>
              <a:t>nyata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</a:rPr>
              <a:t>),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</a:rPr>
              <a:t>maka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</a:rPr>
              <a:t>sanksi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</a:rPr>
              <a:t>adat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</a:rPr>
              <a:t>juga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</a:rPr>
              <a:t>merujuk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</a:rPr>
              <a:t>pada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</a:rPr>
              <a:t>perbaikan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</a:rPr>
              <a:t>nyata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</a:rPr>
              <a:t>dan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</a:rPr>
              <a:t>tidak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</a:rPr>
              <a:t>nyata.Ini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</a:rPr>
              <a:t>kemudian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</a:rPr>
              <a:t>diformulasikan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</a:rPr>
              <a:t>ke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</a:rPr>
              <a:t>dalam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i="1" dirty="0" err="1">
                <a:latin typeface="Arial" panose="020B0604020202020204" pitchFamily="34" charset="0"/>
                <a:ea typeface="Calibri" panose="020F0502020204030204" pitchFamily="34" charset="0"/>
              </a:rPr>
              <a:t>pamidanda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</a:rPr>
              <a:t> (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</a:rPr>
              <a:t>hukuman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</a:rPr>
              <a:t>) yang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</a:rPr>
              <a:t>berupa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i="1" dirty="0" err="1">
                <a:latin typeface="Arial" panose="020B0604020202020204" pitchFamily="34" charset="0"/>
                <a:ea typeface="Calibri" panose="020F0502020204030204" pitchFamily="34" charset="0"/>
              </a:rPr>
              <a:t>Sangaskara</a:t>
            </a:r>
            <a:r>
              <a:rPr lang="en-US" i="1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i="1" dirty="0" err="1">
                <a:latin typeface="Arial" panose="020B0604020202020204" pitchFamily="34" charset="0"/>
                <a:ea typeface="Calibri" panose="020F0502020204030204" pitchFamily="34" charset="0"/>
              </a:rPr>
              <a:t>Danda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</a:rPr>
              <a:t> (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</a:rPr>
              <a:t>hukuman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</a:rPr>
              <a:t>dalam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</a:rPr>
              <a:t>bentuk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</a:rPr>
              <a:t>melaksanakan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</a:rPr>
              <a:t>upacara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</a:rPr>
              <a:t> agama),</a:t>
            </a:r>
            <a:r>
              <a:rPr lang="en-US" i="1" dirty="0" err="1">
                <a:latin typeface="Arial" panose="020B0604020202020204" pitchFamily="34" charset="0"/>
                <a:ea typeface="Calibri" panose="020F0502020204030204" pitchFamily="34" charset="0"/>
              </a:rPr>
              <a:t>Artha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i="1" dirty="0" err="1">
                <a:latin typeface="Arial" panose="020B0604020202020204" pitchFamily="34" charset="0"/>
                <a:ea typeface="Calibri" panose="020F0502020204030204" pitchFamily="34" charset="0"/>
              </a:rPr>
              <a:t>Danda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</a:rPr>
              <a:t> (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</a:rPr>
              <a:t>hukuman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</a:rPr>
              <a:t>berupa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</a:rPr>
              <a:t>pembayaran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</a:rPr>
              <a:t>sejumlah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</a:rPr>
              <a:t>uang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</a:rPr>
              <a:t>atau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</a:rPr>
              <a:t>harta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</a:rPr>
              <a:t>benda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</a:rPr>
              <a:t>),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</a:rPr>
              <a:t>dan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i="1" dirty="0" err="1">
                <a:latin typeface="Arial" panose="020B0604020202020204" pitchFamily="34" charset="0"/>
                <a:ea typeface="Calibri" panose="020F0502020204030204" pitchFamily="34" charset="0"/>
              </a:rPr>
              <a:t>Jiwa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i="1" dirty="0" err="1">
                <a:latin typeface="Arial" panose="020B0604020202020204" pitchFamily="34" charset="0"/>
                <a:ea typeface="Calibri" panose="020F0502020204030204" pitchFamily="34" charset="0"/>
              </a:rPr>
              <a:t>Danda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</a:rPr>
              <a:t> (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</a:rPr>
              <a:t>hukuman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</a:rPr>
              <a:t>fisik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</a:rPr>
              <a:t>dan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</a:rPr>
              <a:t>psikis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</a:rPr>
              <a:t>).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</a:rPr>
              <a:t>Penjatuhan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i="1" dirty="0" err="1">
                <a:latin typeface="Arial" panose="020B0604020202020204" pitchFamily="34" charset="0"/>
                <a:ea typeface="Calibri" panose="020F0502020204030204" pitchFamily="34" charset="0"/>
              </a:rPr>
              <a:t>pamidanda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</a:rPr>
              <a:t>kepada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</a:rPr>
              <a:t>melanggar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i="1" dirty="0" err="1">
                <a:latin typeface="Arial" panose="020B0604020202020204" pitchFamily="34" charset="0"/>
                <a:ea typeface="Calibri" panose="020F0502020204030204" pitchFamily="34" charset="0"/>
              </a:rPr>
              <a:t>awig-awig</a:t>
            </a:r>
            <a:r>
              <a:rPr lang="en-US" i="1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</a:rPr>
              <a:t>(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</a:rPr>
              <a:t>hukum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</a:rPr>
              <a:t>adat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</a:rPr>
              <a:t>)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</a:rPr>
              <a:t>sebagai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</a:rPr>
              <a:t>upaya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</a:rPr>
              <a:t>pemulihan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</a:rPr>
              <a:t>keseimbangan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</a:rPr>
              <a:t>ini,tidak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</a:rPr>
              <a:t>dilakukan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</a:rPr>
              <a:t>secara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</a:rPr>
              <a:t>semena-mena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</a:rPr>
              <a:t>tetapi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</a:rPr>
              <a:t>sudah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</a:rPr>
              <a:t>disyaratkan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i="1" dirty="0" err="1">
                <a:latin typeface="Arial" panose="020B0604020202020204" pitchFamily="34" charset="0"/>
                <a:ea typeface="Calibri" panose="020F0502020204030204" pitchFamily="34" charset="0"/>
              </a:rPr>
              <a:t>wenang</a:t>
            </a:r>
            <a:r>
              <a:rPr lang="en-US" i="1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i="1" dirty="0" err="1">
                <a:latin typeface="Arial" panose="020B0604020202020204" pitchFamily="34" charset="0"/>
                <a:ea typeface="Calibri" panose="020F0502020204030204" pitchFamily="34" charset="0"/>
              </a:rPr>
              <a:t>mesor</a:t>
            </a:r>
            <a:r>
              <a:rPr lang="en-US" i="1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i="1" dirty="0" err="1">
                <a:latin typeface="Arial" panose="020B0604020202020204" pitchFamily="34" charset="0"/>
                <a:ea typeface="Calibri" panose="020F0502020204030204" pitchFamily="34" charset="0"/>
              </a:rPr>
              <a:t>singgih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i="1" dirty="0" err="1">
                <a:latin typeface="Arial" panose="020B0604020202020204" pitchFamily="34" charset="0"/>
                <a:ea typeface="Calibri" panose="020F0502020204030204" pitchFamily="34" charset="0"/>
              </a:rPr>
              <a:t>manut</a:t>
            </a:r>
            <a:r>
              <a:rPr lang="en-US" i="1" dirty="0">
                <a:latin typeface="Arial" panose="020B0604020202020204" pitchFamily="34" charset="0"/>
                <a:ea typeface="Calibri" panose="020F0502020204030204" pitchFamily="34" charset="0"/>
              </a:rPr>
              <a:t> ring </a:t>
            </a:r>
            <a:r>
              <a:rPr lang="en-US" i="1" dirty="0" err="1">
                <a:latin typeface="Arial" panose="020B0604020202020204" pitchFamily="34" charset="0"/>
                <a:ea typeface="Calibri" panose="020F0502020204030204" pitchFamily="34" charset="0"/>
              </a:rPr>
              <a:t>kesisipan</a:t>
            </a:r>
            <a:r>
              <a:rPr lang="en-US" i="1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i="1" dirty="0" err="1">
                <a:latin typeface="Arial" panose="020B0604020202020204" pitchFamily="34" charset="0"/>
                <a:ea typeface="Calibri" panose="020F0502020204030204" pitchFamily="34" charset="0"/>
              </a:rPr>
              <a:t>ipun</a:t>
            </a:r>
            <a:r>
              <a:rPr lang="en-US" i="1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</a:rPr>
              <a:t>(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</a:rPr>
              <a:t>berat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</a:rPr>
              <a:t>ringannya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</a:rPr>
              <a:t>hukuman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</a:rPr>
              <a:t>harus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</a:rPr>
              <a:t>sesuai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</a:rPr>
              <a:t>dengan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</a:rPr>
              <a:t>tingkat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</a:rPr>
              <a:t>kesalahannya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</a:rPr>
              <a:t>atau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</a:rPr>
              <a:t>pelanggarannya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</a:rPr>
              <a:t>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65198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C. BUKAN SANKSI ADAT</a:t>
            </a:r>
            <a:b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Desa adat adalah kesatuan masyarakat hukum adat yang terdapat di Daerah Bali. Sebagai kesatuan masyarakat hukum adat (</a:t>
            </a:r>
            <a:r>
              <a:rPr lang="en-US" i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adatrechtsgeenschap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desa adat lahir dan diikat oleh hukum adat. Ikatan masyarakat yang diatur oleh hukum adat mewujudkan ikatan yuridis (</a:t>
            </a:r>
            <a:r>
              <a:rPr lang="en-US" i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iuris vinculum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)berupa ikatan hak dan kewajiban.</a:t>
            </a: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Setiap orang akan akan mendapatkan hak manakala telah dilaksanakannya suatu kewajiban atau diberikan hak menyusul kemudian penepatan kewajiban.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18194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persyaratan (kewajiban) yang ditentukan oleh desa adat yang bersangkutan.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Demikianlah halnya bila menggunakan “</a:t>
            </a:r>
            <a:r>
              <a:rPr lang="en-US" i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setra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”(kuburan Hindu) bagi orang yang tidak tercatat sebagai warga (</a:t>
            </a:r>
            <a:r>
              <a:rPr lang="en-US" i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karma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desa adat.</a:t>
            </a:r>
          </a:p>
          <a:p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Setiap warga desa adat apabila telah melakukan kewajiban (</a:t>
            </a:r>
            <a:r>
              <a:rPr lang="en-US" i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ayahan, tetegenan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kepada desa adatnya maka ia berhak atas penggunaan fasilitas desa seperti </a:t>
            </a:r>
            <a:r>
              <a:rPr lang="en-US" i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Setra,Bale Desa Adat,Pura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sebagainya.</a:t>
            </a:r>
          </a:p>
          <a:p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Bagi orang yang tidak menjadi Krama Desa Adat tentu tidak punya hak untuk menggunakan fasilitas tersebut.</a:t>
            </a:r>
          </a:p>
          <a:p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Tetapi orang luar desa adat tidak tertutup kemungkinan untuk menggunakan fasilitas itu asal memenuhi persyaratan (kewajiban) yang ditentukan oleh desa adat yang bersangkutan.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0994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Hak penggunaan</a:t>
            </a:r>
            <a:r>
              <a:rPr lang="en-US" i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setra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desa adat. Dengan aturan </a:t>
            </a:r>
            <a:r>
              <a:rPr lang="en-US" i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penanjung batu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Jadi pembayaran “</a:t>
            </a:r>
            <a:r>
              <a:rPr lang="en-US" i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penanjung batu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” kepada desa adat,adalah untuk mendapatkan hak penggunaan</a:t>
            </a:r>
            <a:r>
              <a:rPr lang="en-US" i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setra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desa adat. </a:t>
            </a:r>
          </a:p>
          <a:p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 demikian </a:t>
            </a:r>
            <a:r>
              <a:rPr lang="en-US" i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penanjung batu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dapat diartikan sebagai syarat yang mesti dipenuhi bagi orang luar yang mau menggunakan </a:t>
            </a:r>
            <a:r>
              <a:rPr lang="en-US" i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setra.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Namun masyarakat umum dibeberapa desa adat,memberi pengertian sebagai uang pembelian.</a:t>
            </a:r>
          </a:p>
          <a:p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Hal ini dapat disimpulkan dari beberapa istilah yang merujuk pada pengertian itu seperti,</a:t>
            </a:r>
            <a:r>
              <a:rPr lang="en-US" i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jinah penukun setra,petukon turu,jinah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i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pengelet setra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sebagainya.Meskipun diistilahkan pembelian untuk penggunaan </a:t>
            </a:r>
            <a:r>
              <a:rPr lang="en-US" i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setra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,secara hukum tetap bermakna sebagai cara untuk memperoleh hak.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35246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78</TotalTime>
  <Words>701</Words>
  <Application>Microsoft Office PowerPoint</Application>
  <PresentationFormat>Widescreen</PresentationFormat>
  <Paragraphs>38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Open Sans</vt:lpstr>
      <vt:lpstr>Trebuchet MS</vt:lpstr>
      <vt:lpstr>Wingdings 3</vt:lpstr>
      <vt:lpstr>Facet</vt:lpstr>
      <vt:lpstr>        MAKNA PENANJUNG BATU</vt:lpstr>
      <vt:lpstr>A. PENDAHULUAN </vt:lpstr>
      <vt:lpstr> Pelaksanaan hukum adat sebagai suatu sistem akan sangat tergantung dari tiga komponen dasar yakni: </vt:lpstr>
      <vt:lpstr>memenuhi tiga syarat berlakunya hukum</vt:lpstr>
      <vt:lpstr>B. HAKIKAT SANKSI ADAT </vt:lpstr>
      <vt:lpstr>Formulasi ke dalam pamidanda (hukuman)</vt:lpstr>
      <vt:lpstr>C. BUKAN SANKSI ADAT </vt:lpstr>
      <vt:lpstr>persyaratan (kewajiban) yang ditentukan oleh desa adat yang bersangkutan.</vt:lpstr>
      <vt:lpstr>Hak penggunaan setra desa adat. Dengan aturan penanjung batu</vt:lpstr>
      <vt:lpstr>SEKIAN DAN TERIMAKASIH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</dc:title>
  <dc:creator>TOSHIBA</dc:creator>
  <cp:lastModifiedBy>I Ketut Adhimastra</cp:lastModifiedBy>
  <cp:revision>8</cp:revision>
  <dcterms:created xsi:type="dcterms:W3CDTF">2022-07-08T06:23:27Z</dcterms:created>
  <dcterms:modified xsi:type="dcterms:W3CDTF">2023-04-10T10:01:43Z</dcterms:modified>
</cp:coreProperties>
</file>