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66" r:id="rId5"/>
    <p:sldId id="267" r:id="rId6"/>
    <p:sldId id="268" r:id="rId7"/>
    <p:sldId id="270" r:id="rId8"/>
    <p:sldId id="271" r:id="rId9"/>
    <p:sldId id="272" r:id="rId10"/>
    <p:sldId id="273" r:id="rId11"/>
    <p:sldId id="27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358DA-9715-47AF-AF16-DAFA6898522B}" type="datetimeFigureOut">
              <a:rPr lang="en-US" smtClean="0"/>
              <a:pPr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E67C1-9930-44DF-BCB1-86200FB4C2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358DA-9715-47AF-AF16-DAFA6898522B}" type="datetimeFigureOut">
              <a:rPr lang="en-US" smtClean="0"/>
              <a:pPr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E67C1-9930-44DF-BCB1-86200FB4C2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358DA-9715-47AF-AF16-DAFA6898522B}" type="datetimeFigureOut">
              <a:rPr lang="en-US" smtClean="0"/>
              <a:pPr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E67C1-9930-44DF-BCB1-86200FB4C2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358DA-9715-47AF-AF16-DAFA6898522B}" type="datetimeFigureOut">
              <a:rPr lang="en-US" smtClean="0"/>
              <a:pPr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E67C1-9930-44DF-BCB1-86200FB4C2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358DA-9715-47AF-AF16-DAFA6898522B}" type="datetimeFigureOut">
              <a:rPr lang="en-US" smtClean="0"/>
              <a:pPr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E67C1-9930-44DF-BCB1-86200FB4C2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358DA-9715-47AF-AF16-DAFA6898522B}" type="datetimeFigureOut">
              <a:rPr lang="en-US" smtClean="0"/>
              <a:pPr/>
              <a:t>10/5/2022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E67C1-9930-44DF-BCB1-86200FB4C2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358DA-9715-47AF-AF16-DAFA6898522B}" type="datetimeFigureOut">
              <a:rPr lang="en-US" smtClean="0"/>
              <a:pPr/>
              <a:t>10/5/2022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E67C1-9930-44DF-BCB1-86200FB4C2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358DA-9715-47AF-AF16-DAFA6898522B}" type="datetimeFigureOut">
              <a:rPr lang="en-US" smtClean="0"/>
              <a:pPr/>
              <a:t>10/5/2022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E67C1-9930-44DF-BCB1-86200FB4C2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358DA-9715-47AF-AF16-DAFA6898522B}" type="datetimeFigureOut">
              <a:rPr lang="en-US" smtClean="0"/>
              <a:pPr/>
              <a:t>10/5/2022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E67C1-9930-44DF-BCB1-86200FB4C2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358DA-9715-47AF-AF16-DAFA6898522B}" type="datetimeFigureOut">
              <a:rPr lang="en-US" smtClean="0"/>
              <a:pPr/>
              <a:t>10/5/2022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E67C1-9930-44DF-BCB1-86200FB4C2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358DA-9715-47AF-AF16-DAFA6898522B}" type="datetimeFigureOut">
              <a:rPr lang="en-US" smtClean="0"/>
              <a:pPr/>
              <a:t>10/5/2022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E67C1-9930-44DF-BCB1-86200FB4C2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358DA-9715-47AF-AF16-DAFA6898522B}" type="datetimeFigureOut">
              <a:rPr lang="en-US" smtClean="0"/>
              <a:pPr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E67C1-9930-44DF-BCB1-86200FB4C2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HUKUM PRANATA PEMBANGUNAN  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dalam ARSITEKTUR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79637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Sedangkan</a:t>
            </a:r>
            <a:r>
              <a:rPr lang="en-US" dirty="0">
                <a:solidFill>
                  <a:srgbClr val="FFFF00"/>
                </a:solidFill>
              </a:rPr>
              <a:t>, </a:t>
            </a:r>
            <a:r>
              <a:rPr lang="en-US" dirty="0" err="1">
                <a:solidFill>
                  <a:srgbClr val="FFFF00"/>
                </a:solidFill>
              </a:rPr>
              <a:t>dalam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bidang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arsitektur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hukum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pranata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dan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pembangunan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merupakan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interaksi</a:t>
            </a:r>
            <a:r>
              <a:rPr lang="en-US" dirty="0">
                <a:solidFill>
                  <a:schemeClr val="bg1"/>
                </a:solidFill>
              </a:rPr>
              <a:t>/</a:t>
            </a:r>
            <a:r>
              <a:rPr lang="en-US" dirty="0" err="1">
                <a:solidFill>
                  <a:schemeClr val="bg1"/>
                </a:solidFill>
              </a:rPr>
              <a:t>hubungan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antar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individu</a:t>
            </a:r>
            <a:r>
              <a:rPr lang="en-US" dirty="0">
                <a:solidFill>
                  <a:schemeClr val="bg1"/>
                </a:solidFill>
              </a:rPr>
              <a:t>/</a:t>
            </a:r>
            <a:r>
              <a:rPr lang="en-US" dirty="0" err="1">
                <a:solidFill>
                  <a:schemeClr val="bg1"/>
                </a:solidFill>
              </a:rPr>
              <a:t>kelompok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dalam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kumpulan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dalam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kerangka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mewujudkan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lingkungan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binaan</a:t>
            </a:r>
            <a:r>
              <a:rPr lang="en-US" dirty="0">
                <a:solidFill>
                  <a:schemeClr val="bg1"/>
                </a:solidFill>
              </a:rPr>
              <a:t>. </a:t>
            </a:r>
            <a:r>
              <a:rPr lang="en-US" dirty="0" err="1">
                <a:solidFill>
                  <a:schemeClr val="bg1"/>
                </a:solidFill>
              </a:rPr>
              <a:t>Dalam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kegiatannya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didasarkan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hubungan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kontrak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untuk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mengukur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hasilnya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dapat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diukur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melalui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kriteria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barang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publik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FFFF00"/>
                </a:solidFill>
              </a:rPr>
              <a:t>ASPEK HUKUM DALAM JASA KONSTRUKSI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err="1">
                <a:solidFill>
                  <a:srgbClr val="FFFF00"/>
                </a:solidFill>
              </a:rPr>
              <a:t>Pada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pelaksanaan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Jasa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Konstruksi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harus</a:t>
            </a:r>
            <a:endParaRPr lang="en-US" b="1" dirty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b="1" dirty="0" err="1">
                <a:solidFill>
                  <a:srgbClr val="FFFF00"/>
                </a:solidFill>
              </a:rPr>
              <a:t>memperhatikan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beberapa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aspek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hukum</a:t>
            </a:r>
            <a:r>
              <a:rPr lang="en-US" b="1" dirty="0">
                <a:solidFill>
                  <a:srgbClr val="FFFF00"/>
                </a:solidFill>
              </a:rPr>
              <a:t> :</a:t>
            </a:r>
          </a:p>
          <a:p>
            <a:r>
              <a:rPr lang="en-US" b="1" dirty="0" err="1">
                <a:solidFill>
                  <a:srgbClr val="FFFF00"/>
                </a:solidFill>
              </a:rPr>
              <a:t>Keperdataan</a:t>
            </a:r>
            <a:r>
              <a:rPr lang="en-US" dirty="0">
                <a:solidFill>
                  <a:schemeClr val="bg1"/>
                </a:solidFill>
              </a:rPr>
              <a:t> : </a:t>
            </a:r>
            <a:r>
              <a:rPr lang="en-US" dirty="0" err="1">
                <a:solidFill>
                  <a:schemeClr val="bg1"/>
                </a:solidFill>
              </a:rPr>
              <a:t>menyangkut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tentang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sahnya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suatu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perjanjian</a:t>
            </a:r>
            <a:r>
              <a:rPr lang="en-US" dirty="0">
                <a:solidFill>
                  <a:schemeClr val="bg1"/>
                </a:solidFill>
              </a:rPr>
              <a:t> yang </a:t>
            </a:r>
            <a:r>
              <a:rPr lang="en-US" dirty="0" err="1">
                <a:solidFill>
                  <a:schemeClr val="bg1"/>
                </a:solidFill>
              </a:rPr>
              <a:t>berkaitan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dengan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kontrak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pekerjaan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jasa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konstruksi</a:t>
            </a:r>
            <a:r>
              <a:rPr lang="en-US" dirty="0">
                <a:solidFill>
                  <a:schemeClr val="bg1"/>
                </a:solidFill>
              </a:rPr>
              <a:t>, yang </a:t>
            </a:r>
            <a:r>
              <a:rPr lang="en-US" dirty="0" err="1">
                <a:solidFill>
                  <a:schemeClr val="bg1"/>
                </a:solidFill>
              </a:rPr>
              <a:t>memenuhi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legalitas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perusahaan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perizinan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sertifikasi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harus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merupakan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kelengkapan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hukum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para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pihak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dalam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perjanjian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err="1">
                <a:solidFill>
                  <a:srgbClr val="FFFF00"/>
                </a:solidFill>
              </a:rPr>
              <a:t>Administrasi</a:t>
            </a:r>
            <a:r>
              <a:rPr lang="en-US" b="1" dirty="0">
                <a:solidFill>
                  <a:srgbClr val="FFFF00"/>
                </a:solidFill>
              </a:rPr>
              <a:t> Negara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: </a:t>
            </a:r>
            <a:r>
              <a:rPr lang="en-US" dirty="0" err="1">
                <a:solidFill>
                  <a:schemeClr val="bg1"/>
                </a:solidFill>
              </a:rPr>
              <a:t>menyangkut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tantanan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administrasi</a:t>
            </a:r>
            <a:r>
              <a:rPr lang="en-US" dirty="0">
                <a:solidFill>
                  <a:schemeClr val="bg1"/>
                </a:solidFill>
              </a:rPr>
              <a:t> yang </a:t>
            </a:r>
            <a:r>
              <a:rPr lang="en-US" dirty="0" err="1">
                <a:solidFill>
                  <a:schemeClr val="bg1"/>
                </a:solidFill>
              </a:rPr>
              <a:t>harus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dilakukan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dalam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memenuhi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proses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pelaksanaan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kontrak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peraturan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perundang-undangan</a:t>
            </a:r>
            <a:r>
              <a:rPr lang="en-US" dirty="0">
                <a:solidFill>
                  <a:schemeClr val="bg1"/>
                </a:solidFill>
              </a:rPr>
              <a:t> yang </a:t>
            </a:r>
            <a:r>
              <a:rPr lang="en-US" dirty="0" err="1">
                <a:solidFill>
                  <a:schemeClr val="bg1"/>
                </a:solidFill>
              </a:rPr>
              <a:t>mengatur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tentang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konstruksi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r>
              <a:rPr lang="en-US" b="1" dirty="0" err="1">
                <a:solidFill>
                  <a:srgbClr val="FFFF00"/>
                </a:solidFill>
              </a:rPr>
              <a:t>Ketenagakerjaan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: </a:t>
            </a:r>
            <a:r>
              <a:rPr lang="en-US" dirty="0" err="1">
                <a:solidFill>
                  <a:schemeClr val="bg1"/>
                </a:solidFill>
              </a:rPr>
              <a:t>menyangkut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tentang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aturan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ketenagakerjaaan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terhadap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para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pekerja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pelaksana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jasa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konstruksi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r>
              <a:rPr lang="en-US" b="1" dirty="0" err="1">
                <a:solidFill>
                  <a:srgbClr val="FFFF00"/>
                </a:solidFill>
              </a:rPr>
              <a:t>Pidana</a:t>
            </a:r>
            <a:r>
              <a:rPr lang="en-US" dirty="0">
                <a:solidFill>
                  <a:srgbClr val="FFFF00"/>
                </a:solidFill>
              </a:rPr>
              <a:t> :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menyangkut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tentang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tidak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adanya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sesuatu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unsur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pekerjaan</a:t>
            </a:r>
            <a:r>
              <a:rPr lang="en-US" dirty="0">
                <a:solidFill>
                  <a:schemeClr val="bg1"/>
                </a:solidFill>
              </a:rPr>
              <a:t> yang </a:t>
            </a:r>
            <a:r>
              <a:rPr lang="en-US" dirty="0" err="1">
                <a:solidFill>
                  <a:schemeClr val="bg1"/>
                </a:solidFill>
              </a:rPr>
              <a:t>menyangkut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ranah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pidana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err="1">
                <a:solidFill>
                  <a:srgbClr val="FFFF00"/>
                </a:solidFill>
              </a:rPr>
              <a:t>Hukum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pranata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pembangunan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untuk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menyempurnakan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tatanan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pembangunan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pemukiman</a:t>
            </a:r>
            <a:r>
              <a:rPr lang="en-US" dirty="0">
                <a:solidFill>
                  <a:schemeClr val="bg1"/>
                </a:solidFill>
              </a:rPr>
              <a:t> yang </a:t>
            </a:r>
            <a:r>
              <a:rPr lang="en-US" dirty="0" err="1">
                <a:solidFill>
                  <a:schemeClr val="bg1"/>
                </a:solidFill>
              </a:rPr>
              <a:t>lebih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teratur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berkualitas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berkondusif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bagi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pengguna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pemerintah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daerah</a:t>
            </a:r>
            <a:r>
              <a:rPr lang="en-US" dirty="0">
                <a:solidFill>
                  <a:schemeClr val="bg1"/>
                </a:solidFill>
              </a:rPr>
              <a:t>. Di </a:t>
            </a:r>
            <a:r>
              <a:rPr lang="en-US" dirty="0" err="1">
                <a:solidFill>
                  <a:schemeClr val="bg1"/>
                </a:solidFill>
              </a:rPr>
              <a:t>karenakan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kurangnya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lahan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terbuka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untuk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penghijauan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resapan</a:t>
            </a:r>
            <a:r>
              <a:rPr lang="en-US" dirty="0">
                <a:solidFill>
                  <a:schemeClr val="bg1"/>
                </a:solidFill>
              </a:rPr>
              <a:t> air </a:t>
            </a:r>
            <a:r>
              <a:rPr lang="en-US" dirty="0" err="1">
                <a:solidFill>
                  <a:schemeClr val="bg1"/>
                </a:solidFill>
              </a:rPr>
              <a:t>hujan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untuk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cadangan</a:t>
            </a:r>
            <a:r>
              <a:rPr lang="en-US" dirty="0">
                <a:solidFill>
                  <a:schemeClr val="bg1"/>
                </a:solidFill>
              </a:rPr>
              <a:t> air </a:t>
            </a:r>
            <a:r>
              <a:rPr lang="en-US" dirty="0" err="1">
                <a:solidFill>
                  <a:schemeClr val="bg1"/>
                </a:solidFill>
              </a:rPr>
              <a:t>tanah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dalam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suatu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kawasan</a:t>
            </a:r>
            <a:r>
              <a:rPr lang="en-US" dirty="0">
                <a:solidFill>
                  <a:schemeClr val="bg1"/>
                </a:solidFill>
              </a:rPr>
              <a:t>/</a:t>
            </a:r>
            <a:r>
              <a:rPr lang="en-US" dirty="0" err="1">
                <a:solidFill>
                  <a:schemeClr val="bg1"/>
                </a:solidFill>
              </a:rPr>
              <a:t>daerah</a:t>
            </a:r>
            <a:r>
              <a:rPr lang="en-US" dirty="0">
                <a:solidFill>
                  <a:schemeClr val="bg1"/>
                </a:solidFill>
              </a:rPr>
              <a:t>. </a:t>
            </a:r>
            <a:r>
              <a:rPr lang="en-US" dirty="0" err="1">
                <a:solidFill>
                  <a:schemeClr val="bg1"/>
                </a:solidFill>
              </a:rPr>
              <a:t>Pelaku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pembangunan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meliputi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Arsitektur</a:t>
            </a:r>
            <a:r>
              <a:rPr lang="en-US" dirty="0">
                <a:solidFill>
                  <a:srgbClr val="FFFF00"/>
                </a:solidFill>
              </a:rPr>
              <a:t>,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pengembang</a:t>
            </a:r>
            <a:r>
              <a:rPr lang="en-US" dirty="0">
                <a:solidFill>
                  <a:srgbClr val="FFFF00"/>
                </a:solidFill>
              </a:rPr>
              <a:t>, </a:t>
            </a:r>
            <a:r>
              <a:rPr lang="en-US" dirty="0" err="1">
                <a:solidFill>
                  <a:srgbClr val="FFFF00"/>
                </a:solidFill>
              </a:rPr>
              <a:t>kontraktor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rgbClr val="FFFF00"/>
                </a:solidFill>
              </a:rPr>
              <a:t>dinas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tata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kota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badan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hukum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err="1">
                <a:solidFill>
                  <a:srgbClr val="FFFF00"/>
                </a:solidFill>
              </a:rPr>
              <a:t>Hukum</a:t>
            </a:r>
            <a:r>
              <a:rPr lang="en-US" sz="3200" b="1" dirty="0">
                <a:solidFill>
                  <a:srgbClr val="FFFF00"/>
                </a:solidFill>
              </a:rPr>
              <a:t> </a:t>
            </a:r>
            <a:r>
              <a:rPr lang="en-US" sz="3200" b="1" dirty="0" err="1">
                <a:solidFill>
                  <a:srgbClr val="FFFF00"/>
                </a:solidFill>
              </a:rPr>
              <a:t>pranata</a:t>
            </a:r>
            <a:r>
              <a:rPr lang="en-US" sz="3200" b="1" dirty="0">
                <a:solidFill>
                  <a:srgbClr val="FFFF00"/>
                </a:solidFill>
              </a:rPr>
              <a:t> </a:t>
            </a:r>
            <a:r>
              <a:rPr lang="en-US" sz="3200" b="1" dirty="0" err="1">
                <a:solidFill>
                  <a:srgbClr val="FFFF00"/>
                </a:solidFill>
              </a:rPr>
              <a:t>pembangunan</a:t>
            </a:r>
            <a:r>
              <a:rPr lang="en-US" sz="3200" b="1" dirty="0">
                <a:solidFill>
                  <a:srgbClr val="FFFF00"/>
                </a:solidFill>
              </a:rPr>
              <a:t> </a:t>
            </a:r>
            <a:r>
              <a:rPr lang="en-US" sz="3200" b="1" dirty="0" err="1">
                <a:solidFill>
                  <a:srgbClr val="FFFF00"/>
                </a:solidFill>
              </a:rPr>
              <a:t>memiliki</a:t>
            </a:r>
            <a:r>
              <a:rPr lang="en-US" sz="3200" b="1" dirty="0">
                <a:solidFill>
                  <a:srgbClr val="FFFF00"/>
                </a:solidFill>
              </a:rPr>
              <a:t> </a:t>
            </a:r>
            <a:br>
              <a:rPr lang="en-US" sz="3200" b="1" dirty="0">
                <a:solidFill>
                  <a:srgbClr val="FFFF00"/>
                </a:solidFill>
              </a:rPr>
            </a:br>
            <a:r>
              <a:rPr lang="en-US" sz="3200" b="1" dirty="0">
                <a:solidFill>
                  <a:srgbClr val="FFFF00"/>
                </a:solidFill>
              </a:rPr>
              <a:t>4 (</a:t>
            </a:r>
            <a:r>
              <a:rPr lang="en-US" sz="3200" b="1" dirty="0" err="1">
                <a:solidFill>
                  <a:srgbClr val="FFFF00"/>
                </a:solidFill>
              </a:rPr>
              <a:t>empat</a:t>
            </a:r>
            <a:r>
              <a:rPr lang="en-US" sz="3200" b="1" dirty="0">
                <a:solidFill>
                  <a:srgbClr val="FFFF00"/>
                </a:solidFill>
              </a:rPr>
              <a:t>) </a:t>
            </a:r>
            <a:r>
              <a:rPr lang="en-US" sz="3200" b="1" dirty="0" err="1">
                <a:solidFill>
                  <a:srgbClr val="FFFF00"/>
                </a:solidFill>
              </a:rPr>
              <a:t>unsur</a:t>
            </a:r>
            <a:r>
              <a:rPr lang="en-US" sz="3200" b="1" dirty="0">
                <a:solidFill>
                  <a:srgbClr val="FFFF00"/>
                </a:solidFill>
              </a:rPr>
              <a:t> 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1.  </a:t>
            </a:r>
            <a:r>
              <a:rPr lang="en-US" dirty="0"/>
              <a:t> </a:t>
            </a:r>
            <a:r>
              <a:rPr lang="en-US" dirty="0" err="1">
                <a:solidFill>
                  <a:srgbClr val="FFFF00"/>
                </a:solidFill>
              </a:rPr>
              <a:t>Manusia</a:t>
            </a:r>
            <a:br>
              <a:rPr lang="en-US" dirty="0"/>
            </a:br>
            <a:r>
              <a:rPr lang="en-US" dirty="0" err="1">
                <a:solidFill>
                  <a:schemeClr val="bg1"/>
                </a:solidFill>
              </a:rPr>
              <a:t>Unsur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pokok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dari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pembangunan</a:t>
            </a:r>
            <a:r>
              <a:rPr lang="en-US" dirty="0">
                <a:solidFill>
                  <a:schemeClr val="bg1"/>
                </a:solidFill>
              </a:rPr>
              <a:t> yang paling </a:t>
            </a:r>
            <a:r>
              <a:rPr lang="en-US" dirty="0" err="1">
                <a:solidFill>
                  <a:schemeClr val="bg1"/>
                </a:solidFill>
              </a:rPr>
              <a:t>utama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adalah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manusia.Karena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manusia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merupakan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sumber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daya</a:t>
            </a:r>
            <a:r>
              <a:rPr lang="en-US" dirty="0">
                <a:solidFill>
                  <a:schemeClr val="bg1"/>
                </a:solidFill>
              </a:rPr>
              <a:t> yang paling </a:t>
            </a:r>
            <a:r>
              <a:rPr lang="en-US" dirty="0" err="1">
                <a:solidFill>
                  <a:schemeClr val="bg1"/>
                </a:solidFill>
              </a:rPr>
              <a:t>utama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dalam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menentukan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pengembangan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pembangunan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2.   </a:t>
            </a:r>
            <a:r>
              <a:rPr lang="en-US" dirty="0" err="1">
                <a:solidFill>
                  <a:srgbClr val="FFFF00"/>
                </a:solidFill>
              </a:rPr>
              <a:t>Sumber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daya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alam</a:t>
            </a:r>
            <a:br>
              <a:rPr lang="en-US" dirty="0"/>
            </a:br>
            <a:r>
              <a:rPr lang="en-US" dirty="0" err="1">
                <a:solidFill>
                  <a:schemeClr val="bg1"/>
                </a:solidFill>
              </a:rPr>
              <a:t>Sumber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daya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alam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merupakan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faktor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penting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dalam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pembangunan</a:t>
            </a:r>
            <a:r>
              <a:rPr lang="en-US" dirty="0">
                <a:solidFill>
                  <a:schemeClr val="bg1"/>
                </a:solidFill>
              </a:rPr>
              <a:t>. </a:t>
            </a:r>
            <a:r>
              <a:rPr lang="en-US" dirty="0" err="1">
                <a:solidFill>
                  <a:schemeClr val="bg1"/>
                </a:solidFill>
              </a:rPr>
              <a:t>Sumber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daya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alam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sebagai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sumber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utama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pembuatan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bahan</a:t>
            </a:r>
            <a:r>
              <a:rPr lang="en-US" dirty="0">
                <a:solidFill>
                  <a:schemeClr val="bg1"/>
                </a:solidFill>
              </a:rPr>
              <a:t> material </a:t>
            </a:r>
            <a:r>
              <a:rPr lang="en-US" dirty="0" err="1">
                <a:solidFill>
                  <a:schemeClr val="bg1"/>
                </a:solidFill>
              </a:rPr>
              <a:t>untuk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proses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pembangunan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3.   Modal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Modal </a:t>
            </a:r>
            <a:r>
              <a:rPr lang="en-US" dirty="0" err="1">
                <a:solidFill>
                  <a:schemeClr val="bg1"/>
                </a:solidFill>
              </a:rPr>
              <a:t>faktor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penting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untuk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mengembangkan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aspek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pembangunan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dalam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suatu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daerah.Apabila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semakin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banyak</a:t>
            </a:r>
            <a:r>
              <a:rPr lang="en-US" dirty="0">
                <a:solidFill>
                  <a:schemeClr val="bg1"/>
                </a:solidFill>
              </a:rPr>
              <a:t> modal yang </a:t>
            </a:r>
            <a:r>
              <a:rPr lang="en-US" dirty="0" err="1">
                <a:solidFill>
                  <a:schemeClr val="bg1"/>
                </a:solidFill>
              </a:rPr>
              <a:t>tersedia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semakin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pesat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pembangunan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suatu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daerah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4.</a:t>
            </a:r>
            <a:r>
              <a:rPr lang="en-US" dirty="0">
                <a:solidFill>
                  <a:schemeClr val="bg1"/>
                </a:solidFill>
              </a:rPr>
              <a:t>   </a:t>
            </a:r>
            <a:r>
              <a:rPr lang="en-US" dirty="0" err="1">
                <a:solidFill>
                  <a:srgbClr val="FFFF00"/>
                </a:solidFill>
              </a:rPr>
              <a:t>Teknologi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 err="1">
                <a:solidFill>
                  <a:schemeClr val="bg1"/>
                </a:solidFill>
              </a:rPr>
              <a:t>Teknologi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saat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menjadi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faktor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utama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dalam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proses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pembangunan.Dengan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teknologi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dapat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mempermudah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mempercepat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proses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pembangunan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800" b="1" dirty="0">
                <a:solidFill>
                  <a:srgbClr val="FFFF00"/>
                </a:solidFill>
              </a:rPr>
              <a:t>PENYIMPANGAN PERILAKU PARA PELAKU JASA KONSTRUKSI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err="1">
                <a:solidFill>
                  <a:srgbClr val="FFFF00"/>
                </a:solidFill>
              </a:rPr>
              <a:t>Etika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Profesi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berkaitan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dengan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bidang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pekerjaan</a:t>
            </a:r>
            <a:r>
              <a:rPr lang="en-US" dirty="0">
                <a:solidFill>
                  <a:schemeClr val="bg1"/>
                </a:solidFill>
              </a:rPr>
              <a:t> yang </a:t>
            </a:r>
            <a:r>
              <a:rPr lang="en-US" dirty="0" err="1">
                <a:solidFill>
                  <a:schemeClr val="bg1"/>
                </a:solidFill>
              </a:rPr>
              <a:t>telah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dilakukan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seseorang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sangatlah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perlu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untuk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menjaga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profesi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kalangan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masyarakat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atau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terhadap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konsumen</a:t>
            </a:r>
            <a:r>
              <a:rPr lang="en-US" dirty="0">
                <a:solidFill>
                  <a:schemeClr val="bg1"/>
                </a:solidFill>
              </a:rPr>
              <a:t> (</a:t>
            </a:r>
            <a:r>
              <a:rPr lang="en-US" dirty="0" err="1">
                <a:solidFill>
                  <a:schemeClr val="bg1"/>
                </a:solidFill>
              </a:rPr>
              <a:t>klien</a:t>
            </a:r>
            <a:r>
              <a:rPr lang="en-US" dirty="0">
                <a:solidFill>
                  <a:schemeClr val="bg1"/>
                </a:solidFill>
              </a:rPr>
              <a:t>). </a:t>
            </a:r>
            <a:r>
              <a:rPr lang="en-US" dirty="0" err="1">
                <a:solidFill>
                  <a:schemeClr val="bg1"/>
                </a:solidFill>
              </a:rPr>
              <a:t>Dengan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kata</a:t>
            </a:r>
            <a:r>
              <a:rPr lang="en-US" dirty="0">
                <a:solidFill>
                  <a:schemeClr val="bg1"/>
                </a:solidFill>
              </a:rPr>
              <a:t> lain </a:t>
            </a:r>
            <a:r>
              <a:rPr lang="en-US" dirty="0" err="1">
                <a:solidFill>
                  <a:schemeClr val="bg1"/>
                </a:solidFill>
              </a:rPr>
              <a:t>orientasi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utama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profesi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adalah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untuk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kepentingan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masyarakat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dengan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menggunakan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keahlian</a:t>
            </a:r>
            <a:r>
              <a:rPr lang="en-US" dirty="0">
                <a:solidFill>
                  <a:schemeClr val="bg1"/>
                </a:solidFill>
              </a:rPr>
              <a:t> yang </a:t>
            </a:r>
            <a:r>
              <a:rPr lang="en-US" dirty="0" err="1">
                <a:solidFill>
                  <a:schemeClr val="bg1"/>
                </a:solidFill>
              </a:rPr>
              <a:t>dimiliki</a:t>
            </a:r>
            <a:r>
              <a:rPr lang="en-US" dirty="0">
                <a:solidFill>
                  <a:schemeClr val="bg1"/>
                </a:solidFill>
              </a:rPr>
              <a:t>. </a:t>
            </a:r>
            <a:r>
              <a:rPr lang="en-US" dirty="0" err="1">
                <a:solidFill>
                  <a:schemeClr val="bg1"/>
                </a:solidFill>
              </a:rPr>
              <a:t>Akan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tetapi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tanpa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disertai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suatu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kesadaran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diri</a:t>
            </a:r>
            <a:r>
              <a:rPr lang="en-US" dirty="0">
                <a:solidFill>
                  <a:schemeClr val="bg1"/>
                </a:solidFill>
              </a:rPr>
              <a:t> yang </a:t>
            </a:r>
            <a:r>
              <a:rPr lang="en-US" dirty="0" err="1">
                <a:solidFill>
                  <a:schemeClr val="bg1"/>
                </a:solidFill>
              </a:rPr>
              <a:t>tinggi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profesi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dapat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dengan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mudahnya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disalahgunakan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oleh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seseorang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sehingga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perlu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adanya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pemahaman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atas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etika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profesi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dengan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memahami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kode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etik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profesi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b="1" dirty="0" err="1">
                <a:solidFill>
                  <a:srgbClr val="FFFF00"/>
                </a:solidFill>
              </a:rPr>
              <a:t>Kode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etik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profesi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merupakan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sarana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untuk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membantu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para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pelaksana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seseorang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sebagai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seseorang</a:t>
            </a:r>
            <a:r>
              <a:rPr lang="en-US" dirty="0">
                <a:solidFill>
                  <a:schemeClr val="bg1"/>
                </a:solidFill>
              </a:rPr>
              <a:t> yang </a:t>
            </a:r>
            <a:r>
              <a:rPr lang="en-US" dirty="0" err="1">
                <a:solidFill>
                  <a:schemeClr val="bg1"/>
                </a:solidFill>
              </a:rPr>
              <a:t>profesional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supaya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tidak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dapat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merusak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etika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profesi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>
                <a:solidFill>
                  <a:srgbClr val="FFFF00"/>
                </a:solidFill>
              </a:rPr>
              <a:t>Ada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tiga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hal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pokok</a:t>
            </a:r>
            <a:r>
              <a:rPr lang="en-US" b="1" dirty="0">
                <a:solidFill>
                  <a:srgbClr val="FFFF00"/>
                </a:solidFill>
              </a:rPr>
              <a:t> yang </a:t>
            </a:r>
            <a:r>
              <a:rPr lang="en-US" b="1" dirty="0" err="1">
                <a:solidFill>
                  <a:srgbClr val="FFFF00"/>
                </a:solidFill>
              </a:rPr>
              <a:t>merupakan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fungsi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dari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kode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etik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profesi</a:t>
            </a:r>
            <a:r>
              <a:rPr lang="en-US" b="1" dirty="0">
                <a:solidFill>
                  <a:srgbClr val="FFFF00"/>
                </a:solidFill>
              </a:rPr>
              <a:t>:</a:t>
            </a:r>
          </a:p>
          <a:p>
            <a:r>
              <a:rPr lang="en-US" dirty="0">
                <a:solidFill>
                  <a:srgbClr val="FFFF00"/>
                </a:solidFill>
              </a:rPr>
              <a:t>a. </a:t>
            </a:r>
            <a:r>
              <a:rPr lang="en-US" dirty="0" err="1">
                <a:solidFill>
                  <a:srgbClr val="FFFF00"/>
                </a:solidFill>
              </a:rPr>
              <a:t>Kode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etik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profesi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memberikan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pedoman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bagi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setiap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anggota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profesi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tentang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prinsip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profesionalitas</a:t>
            </a:r>
            <a:r>
              <a:rPr lang="en-US" dirty="0">
                <a:solidFill>
                  <a:srgbClr val="FFFF00"/>
                </a:solidFill>
              </a:rPr>
              <a:t> yang </a:t>
            </a:r>
            <a:r>
              <a:rPr lang="en-US" dirty="0" err="1">
                <a:solidFill>
                  <a:srgbClr val="FFFF00"/>
                </a:solidFill>
              </a:rPr>
              <a:t>digariskan</a:t>
            </a:r>
            <a:r>
              <a:rPr lang="en-US" dirty="0">
                <a:solidFill>
                  <a:schemeClr val="bg1"/>
                </a:solidFill>
              </a:rPr>
              <a:t>. </a:t>
            </a:r>
            <a:r>
              <a:rPr lang="en-US" dirty="0" err="1">
                <a:solidFill>
                  <a:schemeClr val="bg1"/>
                </a:solidFill>
              </a:rPr>
              <a:t>Maksudnya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bahwa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dengan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kode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etik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profesi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pelaksana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profesi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mampu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mengetahui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suatu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hal</a:t>
            </a:r>
            <a:r>
              <a:rPr lang="en-US" dirty="0">
                <a:solidFill>
                  <a:schemeClr val="bg1"/>
                </a:solidFill>
              </a:rPr>
              <a:t> yang </a:t>
            </a:r>
            <a:r>
              <a:rPr lang="en-US" dirty="0" err="1">
                <a:solidFill>
                  <a:schemeClr val="bg1"/>
                </a:solidFill>
              </a:rPr>
              <a:t>boleh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lakukan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yang </a:t>
            </a:r>
            <a:r>
              <a:rPr lang="en-US" dirty="0" err="1">
                <a:solidFill>
                  <a:schemeClr val="bg1"/>
                </a:solidFill>
              </a:rPr>
              <a:t>tidak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boleh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dilakukan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b.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Kode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etik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profesi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merupakan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sarana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kontrol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sosial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bagi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masyarakat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atas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profesi</a:t>
            </a:r>
            <a:r>
              <a:rPr lang="en-US" dirty="0">
                <a:solidFill>
                  <a:srgbClr val="FFFF00"/>
                </a:solidFill>
              </a:rPr>
              <a:t> yang </a:t>
            </a:r>
            <a:r>
              <a:rPr lang="en-US" dirty="0" err="1">
                <a:solidFill>
                  <a:srgbClr val="FFFF00"/>
                </a:solidFill>
              </a:rPr>
              <a:t>bersangkutan</a:t>
            </a:r>
            <a:r>
              <a:rPr lang="en-US" dirty="0">
                <a:solidFill>
                  <a:schemeClr val="bg1"/>
                </a:solidFill>
              </a:rPr>
              <a:t>. </a:t>
            </a:r>
            <a:r>
              <a:rPr lang="en-US" dirty="0" err="1">
                <a:solidFill>
                  <a:schemeClr val="bg1"/>
                </a:solidFill>
              </a:rPr>
              <a:t>Maksudnya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bahwa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etika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profesi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dapat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memberikan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suatu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pengetahuan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kepada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masyarakat</a:t>
            </a:r>
            <a:r>
              <a:rPr lang="en-US" dirty="0">
                <a:solidFill>
                  <a:schemeClr val="bg1"/>
                </a:solidFill>
              </a:rPr>
              <a:t> agar </a:t>
            </a:r>
            <a:r>
              <a:rPr lang="en-US" dirty="0" err="1">
                <a:solidFill>
                  <a:schemeClr val="bg1"/>
                </a:solidFill>
              </a:rPr>
              <a:t>juga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dapat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memahami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arti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pentingnya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suatu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profesi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sehingga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memungkinkan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pengontrolan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terhadap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para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pelaksana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lapangan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kerja</a:t>
            </a:r>
            <a:r>
              <a:rPr lang="en-US" dirty="0">
                <a:solidFill>
                  <a:schemeClr val="bg1"/>
                </a:solidFill>
              </a:rPr>
              <a:t> (</a:t>
            </a:r>
            <a:r>
              <a:rPr lang="en-US" dirty="0" err="1">
                <a:solidFill>
                  <a:schemeClr val="bg1"/>
                </a:solidFill>
              </a:rPr>
              <a:t>kalangan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sosial</a:t>
            </a:r>
            <a:r>
              <a:rPr lang="en-US" dirty="0">
                <a:solidFill>
                  <a:schemeClr val="bg1"/>
                </a:solidFill>
              </a:rPr>
              <a:t>).</a:t>
            </a: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c. </a:t>
            </a:r>
            <a:r>
              <a:rPr lang="en-US" dirty="0" err="1">
                <a:solidFill>
                  <a:srgbClr val="FFFF00"/>
                </a:solidFill>
              </a:rPr>
              <a:t>Kode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etik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profesi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mencegah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campur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tangan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pihak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diluar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organisasi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profesi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tentang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hubungan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etika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dalam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keanggotaan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profesi</a:t>
            </a:r>
            <a:r>
              <a:rPr lang="en-US" dirty="0">
                <a:solidFill>
                  <a:schemeClr val="bg1"/>
                </a:solidFill>
              </a:rPr>
              <a:t>. </a:t>
            </a:r>
            <a:r>
              <a:rPr lang="en-US" dirty="0" err="1">
                <a:solidFill>
                  <a:schemeClr val="bg1"/>
                </a:solidFill>
              </a:rPr>
              <a:t>Arti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tersebut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dapat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dijelaskan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bahwa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para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pelaksana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profesi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pada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suatu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instansi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atau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perusahaan</a:t>
            </a:r>
            <a:r>
              <a:rPr lang="en-US" dirty="0">
                <a:solidFill>
                  <a:schemeClr val="bg1"/>
                </a:solidFill>
              </a:rPr>
              <a:t> yang lain </a:t>
            </a:r>
            <a:r>
              <a:rPr lang="en-US" dirty="0" err="1">
                <a:solidFill>
                  <a:schemeClr val="bg1"/>
                </a:solidFill>
              </a:rPr>
              <a:t>tidak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boleh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mencampuri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pelaksanaan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profesi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</a:t>
            </a:r>
            <a:r>
              <a:rPr lang="en-US" dirty="0">
                <a:solidFill>
                  <a:schemeClr val="bg1"/>
                </a:solidFill>
              </a:rPr>
              <a:t> lain </a:t>
            </a:r>
            <a:r>
              <a:rPr lang="en-US" dirty="0" err="1">
                <a:solidFill>
                  <a:schemeClr val="bg1"/>
                </a:solidFill>
              </a:rPr>
              <a:t>instansi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atau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perusahaan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Penyalahgunaan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profesi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sering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terjadi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dikarenakan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banyak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orang</a:t>
            </a:r>
            <a:r>
              <a:rPr lang="en-US" dirty="0">
                <a:solidFill>
                  <a:schemeClr val="bg1"/>
                </a:solidFill>
              </a:rPr>
              <a:t> yang </a:t>
            </a:r>
            <a:r>
              <a:rPr lang="en-US" dirty="0" err="1">
                <a:solidFill>
                  <a:schemeClr val="bg1"/>
                </a:solidFill>
              </a:rPr>
              <a:t>mempunyai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profesi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tetapi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tidak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tahu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ataupun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tidak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sadar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bahwa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ada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kode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etik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tertentu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dalam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profesi</a:t>
            </a:r>
            <a:r>
              <a:rPr lang="en-US" dirty="0">
                <a:solidFill>
                  <a:schemeClr val="bg1"/>
                </a:solidFill>
              </a:rPr>
              <a:t> yang </a:t>
            </a:r>
            <a:r>
              <a:rPr lang="en-US" dirty="0" err="1">
                <a:solidFill>
                  <a:schemeClr val="bg1"/>
                </a:solidFill>
              </a:rPr>
              <a:t>mereka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miliki</a:t>
            </a:r>
            <a:r>
              <a:rPr lang="en-US" dirty="0">
                <a:solidFill>
                  <a:schemeClr val="bg1"/>
                </a:solidFill>
              </a:rPr>
              <a:t>. </a:t>
            </a:r>
            <a:r>
              <a:rPr lang="en-US" dirty="0" err="1">
                <a:solidFill>
                  <a:schemeClr val="bg1"/>
                </a:solidFill>
              </a:rPr>
              <a:t>Manajemen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Konstruksi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tidak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lagi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bertujuan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untuk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menolong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kepentingan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masyarakat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tapi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sebaliknya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masyarakat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merasa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dirugikan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oleh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orang</a:t>
            </a:r>
            <a:r>
              <a:rPr lang="en-US" dirty="0">
                <a:solidFill>
                  <a:schemeClr val="bg1"/>
                </a:solidFill>
              </a:rPr>
              <a:t> yang </a:t>
            </a:r>
            <a:r>
              <a:rPr lang="en-US" dirty="0" err="1">
                <a:solidFill>
                  <a:schemeClr val="bg1"/>
                </a:solidFill>
              </a:rPr>
              <a:t>menyalahgunakan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profesi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b="1" dirty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dirty="0" err="1">
                <a:solidFill>
                  <a:srgbClr val="FFFF00"/>
                </a:solidFill>
              </a:rPr>
              <a:t>Macam-macam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penyimpangan</a:t>
            </a:r>
            <a:r>
              <a:rPr lang="en-US" dirty="0">
                <a:solidFill>
                  <a:srgbClr val="FFFF00"/>
                </a:solidFill>
              </a:rPr>
              <a:t> yang </a:t>
            </a:r>
            <a:r>
              <a:rPr lang="en-US" dirty="0" err="1">
                <a:solidFill>
                  <a:srgbClr val="FFFF00"/>
                </a:solidFill>
              </a:rPr>
              <a:t>sering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ditemui</a:t>
            </a:r>
            <a:endParaRPr lang="en-US" dirty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dirty="0" err="1">
                <a:solidFill>
                  <a:srgbClr val="FFFF00"/>
                </a:solidFill>
              </a:rPr>
              <a:t>dalam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pelaksanakan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proyek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diantaranya</a:t>
            </a:r>
            <a:r>
              <a:rPr lang="en-US" dirty="0">
                <a:solidFill>
                  <a:srgbClr val="FFFF00"/>
                </a:solidFill>
              </a:rPr>
              <a:t>:</a:t>
            </a: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  <a:p>
            <a:r>
              <a:rPr lang="en-US" dirty="0" err="1">
                <a:solidFill>
                  <a:schemeClr val="bg1"/>
                </a:solidFill>
              </a:rPr>
              <a:t>Penyimpangan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waktu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terhadap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jadwal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err="1">
                <a:solidFill>
                  <a:schemeClr val="bg1"/>
                </a:solidFill>
              </a:rPr>
              <a:t>Penyimpangan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biaya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terhadap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anggaran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r>
              <a:rPr lang="en-US" dirty="0" err="1">
                <a:solidFill>
                  <a:schemeClr val="bg1"/>
                </a:solidFill>
              </a:rPr>
              <a:t>Tanggal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mulai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terhadap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rencana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r>
              <a:rPr lang="en-US" dirty="0" err="1">
                <a:solidFill>
                  <a:schemeClr val="bg1"/>
                </a:solidFill>
              </a:rPr>
              <a:t>Tanggal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selesai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terhadap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rencana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r>
              <a:rPr lang="en-US" dirty="0" err="1">
                <a:solidFill>
                  <a:schemeClr val="bg1"/>
                </a:solidFill>
              </a:rPr>
              <a:t>Jumlah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sumber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daya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terhadap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anggaran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645</Words>
  <Application>Microsoft Office PowerPoint</Application>
  <PresentationFormat>On-screen Show (4:3)</PresentationFormat>
  <Paragraphs>35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HUKUM PRANATA PEMBANGUNAN   dalam ARSITEKTUR</vt:lpstr>
      <vt:lpstr>PowerPoint Presentation</vt:lpstr>
      <vt:lpstr>Hukum pranata pembangunan memiliki  4 (empat) unsur :</vt:lpstr>
      <vt:lpstr>PowerPoint Presentation</vt:lpstr>
      <vt:lpstr>PENYIMPANGAN PERILAKU PARA PELAKU JASA KONSTRUKSI</vt:lpstr>
      <vt:lpstr>PowerPoint Presentation</vt:lpstr>
      <vt:lpstr>PowerPoint Presentation</vt:lpstr>
      <vt:lpstr>PowerPoint Presentation</vt:lpstr>
      <vt:lpstr>PowerPoint Presentation</vt:lpstr>
      <vt:lpstr>ASPEK HUKUM DALAM JASA KONSTRUKSI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HUKUM &amp; PRANATA PEMBANGUNAN</dc:title>
  <dc:creator>WIN 7</dc:creator>
  <cp:lastModifiedBy>I Ketut Adhimastra</cp:lastModifiedBy>
  <cp:revision>64</cp:revision>
  <dcterms:created xsi:type="dcterms:W3CDTF">2019-09-18T03:10:13Z</dcterms:created>
  <dcterms:modified xsi:type="dcterms:W3CDTF">2022-10-05T06:15:40Z</dcterms:modified>
</cp:coreProperties>
</file>