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1" r:id="rId3"/>
    <p:sldId id="292" r:id="rId4"/>
    <p:sldId id="259" r:id="rId5"/>
    <p:sldId id="257" r:id="rId6"/>
    <p:sldId id="260" r:id="rId7"/>
    <p:sldId id="261" r:id="rId8"/>
    <p:sldId id="288" r:id="rId9"/>
    <p:sldId id="289" r:id="rId10"/>
    <p:sldId id="287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4D59-1AD3-4622-B073-60DEAB10376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419-FC6A-4692-B1CF-F1C2F53FD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4D59-1AD3-4622-B073-60DEAB10376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419-FC6A-4692-B1CF-F1C2F53FD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4D59-1AD3-4622-B073-60DEAB10376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419-FC6A-4692-B1CF-F1C2F53FD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4D59-1AD3-4622-B073-60DEAB10376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419-FC6A-4692-B1CF-F1C2F53FD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4D59-1AD3-4622-B073-60DEAB10376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419-FC6A-4692-B1CF-F1C2F53FD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4D59-1AD3-4622-B073-60DEAB10376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419-FC6A-4692-B1CF-F1C2F53FD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4D59-1AD3-4622-B073-60DEAB10376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419-FC6A-4692-B1CF-F1C2F53FD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4D59-1AD3-4622-B073-60DEAB10376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419-FC6A-4692-B1CF-F1C2F53FD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4D59-1AD3-4622-B073-60DEAB10376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419-FC6A-4692-B1CF-F1C2F53FD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4D59-1AD3-4622-B073-60DEAB10376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419-FC6A-4692-B1CF-F1C2F53FD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4D59-1AD3-4622-B073-60DEAB10376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178419-FC6A-4692-B1CF-F1C2F53FD1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2F4D59-1AD3-4622-B073-60DEAB10376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178419-FC6A-4692-B1CF-F1C2F53FD1E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184" y="1588475"/>
            <a:ext cx="803912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4800" dirty="0"/>
              <a:t>PENGANTAR </a:t>
            </a:r>
            <a:r>
              <a:rPr lang="en-US" sz="4800" dirty="0"/>
              <a:t>ILMU </a:t>
            </a:r>
            <a:r>
              <a:rPr lang="id-ID" sz="4800" dirty="0"/>
              <a:t>JURNALISTIK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780928"/>
            <a:ext cx="7854696" cy="79322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800" dirty="0" err="1"/>
              <a:t>Oleh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/>
              <a:t>Dr. </a:t>
            </a:r>
            <a:r>
              <a:rPr lang="id-ID" sz="2800" dirty="0"/>
              <a:t>Ida Bagus Made Wisnu Parta</a:t>
            </a:r>
            <a:r>
              <a:rPr lang="en-US" sz="2800" dirty="0"/>
              <a:t>, S.S., </a:t>
            </a:r>
            <a:r>
              <a:rPr lang="en-US" sz="2800" dirty="0" err="1"/>
              <a:t>M.Hum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679248"/>
            <a:ext cx="3499644" cy="2802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48" y="296011"/>
            <a:ext cx="8309568" cy="12924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039616"/>
          </a:xfrm>
        </p:spPr>
        <p:txBody>
          <a:bodyPr/>
          <a:lstStyle/>
          <a:p>
            <a:r>
              <a:rPr lang="en-US" dirty="0" err="1"/>
              <a:t>Jurnalisme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di </a:t>
            </a:r>
            <a:r>
              <a:rPr lang="en-US" dirty="0" err="1"/>
              <a:t>mana</a:t>
            </a:r>
            <a:r>
              <a:rPr lang="en-US" dirty="0"/>
              <a:t> pun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pun,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sebabnya</a:t>
            </a:r>
            <a:r>
              <a:rPr lang="en-US" dirty="0"/>
              <a:t>?</a:t>
            </a:r>
          </a:p>
          <a:p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dibayangkan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tiada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pun yang </a:t>
            </a:r>
            <a:r>
              <a:rPr lang="en-US" dirty="0" err="1"/>
              <a:t>fungsinya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 </a:t>
            </a:r>
            <a:r>
              <a:rPr lang="en-US" dirty="0" err="1"/>
              <a:t>ramai</a:t>
            </a:r>
            <a:r>
              <a:rPr lang="en-US" dirty="0"/>
              <a:t>, </a:t>
            </a:r>
            <a:r>
              <a:rPr lang="en-US" dirty="0" err="1"/>
              <a:t>dibarengi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32656"/>
            <a:ext cx="4137010" cy="27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23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Jurnalistik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8556"/>
            <a:ext cx="6948264" cy="4679444"/>
          </a:xfrm>
        </p:spPr>
        <p:txBody>
          <a:bodyPr>
            <a:normAutofit fontScale="85000" lnSpcReduction="10000"/>
          </a:bodyPr>
          <a:lstStyle/>
          <a:p>
            <a:r>
              <a:rPr lang="id-ID" sz="2800" dirty="0"/>
              <a:t>Sejarah jurnalistik di mulai keti</a:t>
            </a:r>
            <a:r>
              <a:rPr lang="en-US" sz="2800" dirty="0"/>
              <a:t>k</a:t>
            </a:r>
            <a:r>
              <a:rPr lang="id-ID" sz="2800" dirty="0"/>
              <a:t>a 3000 tahun yang lalu, Firaun di Mesir, Amenhotep III, mengirimkan ratusan pesan kepada para perwiranya di provinsi-provinsi untuk memberitahukan apa yang terjadi di ibukota.</a:t>
            </a:r>
          </a:p>
          <a:p>
            <a:r>
              <a:rPr lang="id-ID" sz="2800" dirty="0"/>
              <a:t>Di Roma 2000 tahun yang lalu </a:t>
            </a:r>
            <a:r>
              <a:rPr lang="id-ID" sz="2800" i="1" dirty="0"/>
              <a:t>Acta Diurna </a:t>
            </a:r>
            <a:r>
              <a:rPr lang="id-ID" sz="2800" dirty="0"/>
              <a:t>“Tindakan-tindakan Harian”, seperti: tindakan-tindakan senat, peraturan-peraturan pemerintah, berita kelahiran dan kematian ditempelkan ditempat-tempat umum.</a:t>
            </a:r>
            <a:endParaRPr lang="en-US" sz="2800" dirty="0"/>
          </a:p>
          <a:p>
            <a:r>
              <a:rPr lang="id-ID" sz="2800" dirty="0"/>
              <a:t>Selama abad pertengahan di Eropa, siaran berita yang ditulis tangan merupakan media informasi yang penting bagi para usahawan.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395" y="5542"/>
            <a:ext cx="3844563" cy="2173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942086"/>
            <a:ext cx="2000981" cy="3152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4546848" cy="5343872"/>
          </a:xfrm>
        </p:spPr>
        <p:txBody>
          <a:bodyPr>
            <a:normAutofit fontScale="85000" lnSpcReduction="20000"/>
          </a:bodyPr>
          <a:lstStyle/>
          <a:p>
            <a:r>
              <a:rPr lang="id-ID" sz="2800" i="1" dirty="0"/>
              <a:t>Keperluan untuk mengetahui apa yang terjadi</a:t>
            </a:r>
            <a:r>
              <a:rPr lang="id-ID" sz="2800" dirty="0"/>
              <a:t> merupakan kunci lahirnya jurnalisme selama berabad-abad. Tetapi, jurnalisme itu sendiri baru benar-benar dimulai ketika huruf-huruf lepas untuk percetakan mulai digunakan di Eropa pada sekitar tahun 1440.</a:t>
            </a:r>
          </a:p>
          <a:p>
            <a:r>
              <a:rPr lang="id-ID" sz="2800" dirty="0"/>
              <a:t>Dengan mesin cetak, lembaran-lembaran berita dan pamflet-pamflet dapat dicetak dengan kecepatan yang lebih tinggi, dalam jumlah yang lebih banyak, dan dengan ongkos yang lebih rendah.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980728"/>
            <a:ext cx="3586512" cy="2297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273" y="3627616"/>
            <a:ext cx="3614514" cy="2696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04" y="764704"/>
            <a:ext cx="8229600" cy="3211735"/>
          </a:xfrm>
        </p:spPr>
        <p:txBody>
          <a:bodyPr>
            <a:normAutofit fontScale="77500" lnSpcReduction="20000"/>
          </a:bodyPr>
          <a:lstStyle/>
          <a:p>
            <a:r>
              <a:rPr lang="id-ID" sz="2800" dirty="0"/>
              <a:t>Surat kabar pertama yang terbit di Eropa secara teratur di mulai di Jerman pada tahun 1609: </a:t>
            </a:r>
            <a:r>
              <a:rPr lang="id-ID" sz="2800" i="1" dirty="0"/>
              <a:t>aviso </a:t>
            </a:r>
            <a:r>
              <a:rPr lang="id-ID" sz="2800" dirty="0"/>
              <a:t>di Wolfenbuttel dan </a:t>
            </a:r>
            <a:r>
              <a:rPr lang="id-ID" sz="2800" i="1" dirty="0"/>
              <a:t>Relation </a:t>
            </a:r>
            <a:r>
              <a:rPr lang="id-ID" sz="2800" dirty="0"/>
              <a:t>di Strasbourg.</a:t>
            </a:r>
          </a:p>
          <a:p>
            <a:r>
              <a:rPr lang="id-ID" sz="2800" dirty="0"/>
              <a:t>Tak lama kemudian, surat kabar lainnya muncul di Belanda (1618),</a:t>
            </a:r>
          </a:p>
          <a:p>
            <a:r>
              <a:rPr lang="id-ID" sz="2800" dirty="0"/>
              <a:t>Perancis (1620),</a:t>
            </a:r>
          </a:p>
          <a:p>
            <a:r>
              <a:rPr lang="id-ID" sz="2800" dirty="0"/>
              <a:t>Inggris (1620), dan</a:t>
            </a:r>
          </a:p>
          <a:p>
            <a:r>
              <a:rPr lang="id-ID" sz="2800" dirty="0"/>
              <a:t>Italia (1636).</a:t>
            </a:r>
          </a:p>
          <a:p>
            <a:r>
              <a:rPr lang="id-ID" sz="2800" dirty="0"/>
              <a:t>Surat kabar abad ke-17 ini baru berkisar sekitar 100-200 eksemplar sekali terbit.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04" y="4140406"/>
            <a:ext cx="2046138" cy="2453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965" y="4140404"/>
            <a:ext cx="3679887" cy="2453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376" y="3500129"/>
            <a:ext cx="1918320" cy="3128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749ED-CCF5-4B21-B61E-65E70DB1A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Visi</a:t>
            </a:r>
            <a:r>
              <a:rPr lang="en-US" dirty="0"/>
              <a:t> FKIP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B8637-6D74-46EA-BE3D-4C99D3443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Terwujudnya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yang UNGGUL dan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guru yang KOMPETEN dan KOMPETITIF, yang </a:t>
            </a:r>
            <a:r>
              <a:rPr lang="en-US" dirty="0" err="1"/>
              <a:t>memiliki</a:t>
            </a:r>
            <a:r>
              <a:rPr lang="en-US" dirty="0"/>
              <a:t> INTEGRITAS MORAL, BERBUDAYA, dan </a:t>
            </a:r>
            <a:r>
              <a:rPr lang="en-US" dirty="0" err="1"/>
              <a:t>Menguasai</a:t>
            </a:r>
            <a:r>
              <a:rPr lang="en-US" dirty="0"/>
              <a:t> IPTEK pada </a:t>
            </a:r>
            <a:r>
              <a:rPr lang="en-US" dirty="0" err="1"/>
              <a:t>tahun</a:t>
            </a:r>
            <a:r>
              <a:rPr lang="en-US" dirty="0"/>
              <a:t> 2030</a:t>
            </a:r>
          </a:p>
        </p:txBody>
      </p:sp>
    </p:spTree>
    <p:extLst>
      <p:ext uri="{BB962C8B-B14F-4D97-AF65-F5344CB8AC3E}">
        <p14:creationId xmlns:p14="http://schemas.microsoft.com/office/powerpoint/2010/main" val="153338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7512-679F-449F-87AE-DC1E07A3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Visi</a:t>
            </a:r>
            <a:r>
              <a:rPr lang="en-US" dirty="0"/>
              <a:t> PBI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0B1E8-5317-4162-8AC6-2D9C5933B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Terwujudnya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Pendidikan Bahasa Indonesia dan Daerah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Pendidik</a:t>
            </a:r>
            <a:r>
              <a:rPr lang="en-US" dirty="0"/>
              <a:t> yang KOMPETEN, KOMPETITIF, BERINTEGRITAS MORAL, BERBUDAYA, dan </a:t>
            </a:r>
            <a:r>
              <a:rPr lang="en-US" dirty="0" err="1"/>
              <a:t>Menguasai</a:t>
            </a:r>
            <a:r>
              <a:rPr lang="en-US" dirty="0"/>
              <a:t> IPTEK pada </a:t>
            </a:r>
            <a:r>
              <a:rPr lang="en-US" dirty="0" err="1"/>
              <a:t>tahun</a:t>
            </a:r>
            <a:r>
              <a:rPr lang="en-US" dirty="0"/>
              <a:t> 2030</a:t>
            </a:r>
          </a:p>
        </p:txBody>
      </p:sp>
    </p:spTree>
    <p:extLst>
      <p:ext uri="{BB962C8B-B14F-4D97-AF65-F5344CB8AC3E}">
        <p14:creationId xmlns:p14="http://schemas.microsoft.com/office/powerpoint/2010/main" val="66847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78" y="1214421"/>
            <a:ext cx="5148064" cy="4014778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E</a:t>
            </a:r>
            <a:r>
              <a:rPr lang="id-ID" sz="2800" b="1" dirty="0"/>
              <a:t>VALUASI PENILAIAN</a:t>
            </a:r>
            <a:endParaRPr lang="en-US" sz="2800" dirty="0"/>
          </a:p>
          <a:p>
            <a:r>
              <a:rPr lang="en-US" sz="2800" dirty="0"/>
              <a:t>· </a:t>
            </a:r>
            <a:r>
              <a:rPr lang="en-US" sz="2800" dirty="0" err="1"/>
              <a:t>Kehadiran</a:t>
            </a:r>
            <a:r>
              <a:rPr lang="id-ID" sz="2800" dirty="0"/>
              <a:t> dan </a:t>
            </a:r>
            <a:r>
              <a:rPr lang="en-US" sz="2800" dirty="0"/>
              <a:t>K</a:t>
            </a:r>
            <a:r>
              <a:rPr lang="id-ID" sz="2800" dirty="0"/>
              <a:t>eaktifan</a:t>
            </a:r>
            <a:endParaRPr lang="en-US" sz="2800" dirty="0"/>
          </a:p>
          <a:p>
            <a:r>
              <a:rPr lang="en-US" sz="2800" dirty="0"/>
              <a:t>· </a:t>
            </a:r>
            <a:r>
              <a:rPr lang="id-ID" sz="2800" dirty="0"/>
              <a:t>Tugas </a:t>
            </a:r>
            <a:r>
              <a:rPr lang="en-US" sz="2800" dirty="0"/>
              <a:t>(</a:t>
            </a:r>
            <a:r>
              <a:rPr lang="en-US" sz="2800" dirty="0" err="1"/>
              <a:t>Mingguan</a:t>
            </a:r>
            <a:r>
              <a:rPr lang="en-US" sz="2800" dirty="0"/>
              <a:t>, UTS, </a:t>
            </a:r>
            <a:r>
              <a:rPr lang="en-US" sz="2800" dirty="0" err="1"/>
              <a:t>dan</a:t>
            </a:r>
            <a:r>
              <a:rPr lang="en-US" sz="2800" dirty="0"/>
              <a:t> UAS)</a:t>
            </a:r>
          </a:p>
          <a:p>
            <a:r>
              <a:rPr lang="en-US" sz="2800" dirty="0"/>
              <a:t>· </a:t>
            </a:r>
            <a:r>
              <a:rPr lang="id-ID" sz="2800" dirty="0"/>
              <a:t>Tugas </a:t>
            </a:r>
            <a:r>
              <a:rPr lang="en-US" sz="2800" dirty="0"/>
              <a:t>A</a:t>
            </a:r>
            <a:r>
              <a:rPr lang="id-ID" sz="2800" dirty="0"/>
              <a:t>khir</a:t>
            </a:r>
            <a:r>
              <a:rPr lang="en-US" sz="2800" dirty="0"/>
              <a:t> </a:t>
            </a:r>
            <a:r>
              <a:rPr lang="id-ID" sz="2800" dirty="0"/>
              <a:t>(laporan penelitian</a:t>
            </a:r>
            <a:r>
              <a:rPr lang="en-US" sz="2800" dirty="0"/>
              <a:t>/</a:t>
            </a:r>
            <a:r>
              <a:rPr lang="en-US" sz="2800" dirty="0" err="1"/>
              <a:t>artikel</a:t>
            </a:r>
            <a:r>
              <a:rPr lang="id-ID" sz="2800" dirty="0"/>
              <a:t>)</a:t>
            </a:r>
            <a:endParaRPr lang="en-US" sz="2800" dirty="0"/>
          </a:p>
          <a:p>
            <a:r>
              <a:rPr lang="en-US" sz="2800" dirty="0"/>
              <a:t>· </a:t>
            </a:r>
            <a:r>
              <a:rPr lang="en-US" sz="2800" dirty="0" err="1"/>
              <a:t>Presentasi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Diskusi</a:t>
            </a:r>
            <a:endParaRPr lang="en-US" sz="2800" dirty="0"/>
          </a:p>
          <a:p>
            <a:r>
              <a:rPr lang="en-US" sz="2800" dirty="0"/>
              <a:t>· </a:t>
            </a:r>
            <a:r>
              <a:rPr lang="en-US" sz="2800" dirty="0" err="1"/>
              <a:t>Ujian</a:t>
            </a:r>
            <a:r>
              <a:rPr lang="en-US" sz="2800" dirty="0"/>
              <a:t> Tengah Semester (UTS)</a:t>
            </a:r>
          </a:p>
          <a:p>
            <a:r>
              <a:rPr lang="en-US" sz="2800" dirty="0"/>
              <a:t>· </a:t>
            </a:r>
            <a:r>
              <a:rPr lang="en-US" sz="2800" dirty="0" err="1"/>
              <a:t>Ujian</a:t>
            </a:r>
            <a:r>
              <a:rPr lang="en-US" sz="2800" dirty="0"/>
              <a:t> </a:t>
            </a:r>
            <a:r>
              <a:rPr lang="en-US" sz="2800" dirty="0" err="1"/>
              <a:t>Akhir</a:t>
            </a:r>
            <a:r>
              <a:rPr lang="en-US" sz="2800" dirty="0"/>
              <a:t> Semester (UAS)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989879"/>
            <a:ext cx="3995936" cy="24638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80829"/>
            <a:ext cx="8208912" cy="46805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d-ID" sz="2400" b="1" dirty="0"/>
              <a:t>LITERATURE</a:t>
            </a:r>
          </a:p>
          <a:p>
            <a:pPr lvl="0"/>
            <a:r>
              <a:rPr lang="id-ID" sz="2400" dirty="0"/>
              <a:t>Asep Syamsul M. Romli. 2009. </a:t>
            </a:r>
            <a:r>
              <a:rPr lang="id-ID" sz="2400" i="1" dirty="0"/>
              <a:t>Jurnalistik Praktis: Untuk Pemula.</a:t>
            </a:r>
            <a:r>
              <a:rPr lang="id-ID" sz="2400" b="1" i="1" dirty="0"/>
              <a:t> </a:t>
            </a:r>
            <a:r>
              <a:rPr lang="id-ID" sz="2400" dirty="0"/>
              <a:t>Bandung: PT Remaja Rosdakarya.</a:t>
            </a:r>
            <a:endParaRPr lang="en-US" sz="2400" dirty="0"/>
          </a:p>
          <a:p>
            <a:pPr lvl="0"/>
            <a:r>
              <a:rPr lang="id-ID" sz="2400" dirty="0"/>
              <a:t>Hikmat Kusumaningrat&amp;Purnama Kusumaningrat. 2009. </a:t>
            </a:r>
            <a:r>
              <a:rPr lang="id-ID" sz="2400" i="1" dirty="0"/>
              <a:t>Jurnalistik: Teori dan Praktik.</a:t>
            </a:r>
            <a:r>
              <a:rPr lang="id-ID" sz="2400" dirty="0"/>
              <a:t> Bandung: PT Remaja Rosdakarya.</a:t>
            </a:r>
            <a:endParaRPr lang="en-US" sz="2400" dirty="0"/>
          </a:p>
          <a:p>
            <a:pPr lvl="0"/>
            <a:r>
              <a:rPr lang="id-ID" sz="2400" dirty="0"/>
              <a:t>Idi Subandy Ibrahim. 2007. </a:t>
            </a:r>
            <a:r>
              <a:rPr lang="id-ID" sz="2400" i="1" dirty="0"/>
              <a:t>Kecerdasan Komunikasi: Seni Berkomunikasi Kepada Publik.</a:t>
            </a:r>
            <a:r>
              <a:rPr lang="id-ID" sz="2400" b="1" i="1" dirty="0"/>
              <a:t> </a:t>
            </a:r>
            <a:r>
              <a:rPr lang="id-ID" sz="2400" dirty="0"/>
              <a:t>Bandung: Simbiosa Rekatama Media.</a:t>
            </a:r>
            <a:endParaRPr lang="en-US" sz="2400" dirty="0"/>
          </a:p>
          <a:p>
            <a:pPr lvl="0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3" y="3965302"/>
            <a:ext cx="3995937" cy="289269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13" y="1336204"/>
            <a:ext cx="8219256" cy="2740868"/>
          </a:xfrm>
        </p:spPr>
        <p:txBody>
          <a:bodyPr>
            <a:normAutofit fontScale="92500" lnSpcReduction="10000"/>
          </a:bodyPr>
          <a:lstStyle/>
          <a:p>
            <a:r>
              <a:rPr lang="id-ID" sz="2800" dirty="0"/>
              <a:t>Jurnalistik atau </a:t>
            </a:r>
            <a:r>
              <a:rPr lang="id-ID" sz="2800" i="1" dirty="0"/>
              <a:t>journalisme </a:t>
            </a:r>
            <a:r>
              <a:rPr lang="id-ID" sz="2800" dirty="0"/>
              <a:t>berasal dari kata </a:t>
            </a:r>
            <a:r>
              <a:rPr lang="id-ID" sz="2800" i="1" dirty="0"/>
              <a:t>journal</a:t>
            </a:r>
            <a:r>
              <a:rPr lang="id-ID" sz="2800" dirty="0"/>
              <a:t>, artinya catatan harian, atau catatan mengenai kejadian sehari-hari, atau bisa juga berarti surat kabar. </a:t>
            </a:r>
          </a:p>
          <a:p>
            <a:r>
              <a:rPr lang="id-ID" sz="2800" i="1" dirty="0"/>
              <a:t>Journal </a:t>
            </a:r>
            <a:r>
              <a:rPr lang="id-ID" sz="2800" dirty="0"/>
              <a:t>berasal dari bahasa Latin </a:t>
            </a:r>
            <a:r>
              <a:rPr lang="id-ID" sz="2800" i="1" dirty="0"/>
              <a:t>diurnalis,</a:t>
            </a:r>
            <a:r>
              <a:rPr lang="id-ID" sz="2800" dirty="0"/>
              <a:t> artinya harian atau tiap hari. Dari kata itulah lahir kata </a:t>
            </a:r>
            <a:r>
              <a:rPr lang="id-ID" sz="2800" i="1" dirty="0"/>
              <a:t>jurnalis</a:t>
            </a:r>
            <a:r>
              <a:rPr lang="id-ID" sz="2800" dirty="0"/>
              <a:t>, yaitu orang yang melakukan pekerjaan jurnalistik.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440" y="4077072"/>
            <a:ext cx="6120680" cy="278092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5980" y="19056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Jurnalistik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3140968"/>
            <a:ext cx="8229600" cy="3222253"/>
          </a:xfrm>
        </p:spPr>
        <p:txBody>
          <a:bodyPr>
            <a:normAutofit/>
          </a:bodyPr>
          <a:lstStyle/>
          <a:p>
            <a:r>
              <a:rPr lang="en-US" sz="2800" dirty="0" err="1"/>
              <a:t>Jurnalistik</a:t>
            </a:r>
            <a:r>
              <a:rPr lang="en-US" sz="2800" dirty="0"/>
              <a:t>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erat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pemberitaan</a:t>
            </a:r>
            <a:r>
              <a:rPr lang="en-US" sz="2800" dirty="0"/>
              <a:t> di media </a:t>
            </a:r>
            <a:r>
              <a:rPr lang="en-US" sz="2800" dirty="0" err="1"/>
              <a:t>massa</a:t>
            </a:r>
            <a:r>
              <a:rPr lang="en-US" sz="2800" dirty="0"/>
              <a:t>.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dikatakan</a:t>
            </a:r>
            <a:r>
              <a:rPr lang="en-US" sz="2800" dirty="0"/>
              <a:t>, </a:t>
            </a:r>
            <a:r>
              <a:rPr lang="en-US" sz="2800" dirty="0" err="1"/>
              <a:t>inti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jurnalistik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pengumpulan</a:t>
            </a:r>
            <a:r>
              <a:rPr lang="en-US" sz="2800" dirty="0"/>
              <a:t>, </a:t>
            </a:r>
            <a:r>
              <a:rPr lang="en-US" sz="2800" dirty="0" err="1"/>
              <a:t>pelaporan</a:t>
            </a:r>
            <a:r>
              <a:rPr lang="en-US" sz="2800" dirty="0"/>
              <a:t>, </a:t>
            </a:r>
            <a:r>
              <a:rPr lang="en-US" sz="2800" dirty="0" err="1"/>
              <a:t>penulisan</a:t>
            </a:r>
            <a:r>
              <a:rPr lang="en-US" sz="2800" dirty="0"/>
              <a:t>, </a:t>
            </a:r>
            <a:r>
              <a:rPr lang="en-US" sz="2800" dirty="0" err="1"/>
              <a:t>penyajian</a:t>
            </a:r>
            <a:r>
              <a:rPr lang="en-US" sz="2800" dirty="0"/>
              <a:t>,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penyebarluasan</a:t>
            </a:r>
            <a:r>
              <a:rPr lang="en-US" sz="2800" dirty="0"/>
              <a:t> </a:t>
            </a:r>
            <a:r>
              <a:rPr lang="en-US" sz="2800" dirty="0" err="1"/>
              <a:t>berita</a:t>
            </a:r>
            <a:endParaRPr lang="en-US" sz="2800" dirty="0"/>
          </a:p>
          <a:p>
            <a:r>
              <a:rPr lang="id-ID" sz="2800" dirty="0"/>
              <a:t>Me</a:t>
            </a:r>
            <a:r>
              <a:rPr lang="en-US" sz="2800" dirty="0" err="1"/>
              <a:t>nurut</a:t>
            </a:r>
            <a:r>
              <a:rPr lang="id-ID" sz="2800" dirty="0"/>
              <a:t> Kamus Besar Bahasa Indonesia (KBBI), jurnalistik adalah segala sesuatu yang berkaitan dengan kewartawanan dan persuratkabaran</a:t>
            </a:r>
            <a:r>
              <a:rPr lang="en-US" sz="28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001" y="557957"/>
            <a:ext cx="5415991" cy="2583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212976"/>
            <a:ext cx="8229600" cy="331236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Dikutip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Jurnalistik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 (2018) </a:t>
            </a:r>
            <a:r>
              <a:rPr lang="en-US" dirty="0" err="1"/>
              <a:t>karya</a:t>
            </a:r>
            <a:r>
              <a:rPr lang="en-US" dirty="0"/>
              <a:t> Herman RN,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harfiah</a:t>
            </a:r>
            <a:r>
              <a:rPr lang="en-US" dirty="0"/>
              <a:t>,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jurnalistik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kata </a:t>
            </a:r>
            <a:r>
              <a:rPr lang="en-US" b="1" dirty="0" err="1"/>
              <a:t>jurnal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istik</a:t>
            </a:r>
            <a:r>
              <a:rPr lang="en-US" dirty="0"/>
              <a:t>.</a:t>
            </a:r>
          </a:p>
          <a:p>
            <a:r>
              <a:rPr lang="en-US" b="1" dirty="0" err="1"/>
              <a:t>Jurnal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.</a:t>
            </a:r>
          </a:p>
          <a:p>
            <a:r>
              <a:rPr lang="en-US" b="1" dirty="0" err="1"/>
              <a:t>Istik</a:t>
            </a:r>
            <a:r>
              <a:rPr lang="en-US" dirty="0"/>
              <a:t> </a:t>
            </a:r>
            <a:r>
              <a:rPr lang="en-US" dirty="0" err="1"/>
              <a:t>merujuk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estetika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keindahan</a:t>
            </a:r>
            <a:r>
              <a:rPr lang="en-US" dirty="0"/>
              <a:t>.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b="1" dirty="0" err="1"/>
              <a:t>jurnalistik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095" y="0"/>
            <a:ext cx="5281809" cy="27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7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570545"/>
            <a:ext cx="8640960" cy="428745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konseptual</a:t>
            </a:r>
            <a:r>
              <a:rPr lang="en-US" dirty="0"/>
              <a:t>, </a:t>
            </a:r>
            <a:r>
              <a:rPr lang="en-US" dirty="0" err="1"/>
              <a:t>jurnalistik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proses,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.</a:t>
            </a:r>
          </a:p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b="1" dirty="0"/>
              <a:t>proses </a:t>
            </a:r>
            <a:r>
              <a:rPr lang="en-US" dirty="0" err="1"/>
              <a:t>Jurnalistik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‘</a:t>
            </a:r>
            <a:r>
              <a:rPr lang="en-US" dirty="0" err="1"/>
              <a:t>aktivitas</a:t>
            </a:r>
            <a:r>
              <a:rPr lang="en-US" dirty="0"/>
              <a:t>’ </a:t>
            </a:r>
            <a:r>
              <a:rPr lang="en-US" dirty="0" err="1"/>
              <a:t>pencarian</a:t>
            </a:r>
            <a:r>
              <a:rPr lang="en-US" dirty="0"/>
              <a:t>, </a:t>
            </a:r>
            <a:r>
              <a:rPr lang="en-US" dirty="0" err="1"/>
              <a:t>pengolahan</a:t>
            </a:r>
            <a:r>
              <a:rPr lang="en-US" dirty="0"/>
              <a:t>, </a:t>
            </a:r>
            <a:r>
              <a:rPr lang="en-US" dirty="0" err="1"/>
              <a:t>penulisan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penyebarluasan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lewat</a:t>
            </a:r>
            <a:r>
              <a:rPr lang="en-US" dirty="0"/>
              <a:t> media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wartawan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jurnalis</a:t>
            </a:r>
            <a:r>
              <a:rPr lang="en-US" dirty="0"/>
              <a:t>.</a:t>
            </a:r>
          </a:p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b="1" dirty="0" err="1"/>
              <a:t>teknik</a:t>
            </a:r>
            <a:r>
              <a:rPr lang="en-US" dirty="0"/>
              <a:t> </a:t>
            </a:r>
            <a:r>
              <a:rPr lang="en-US" dirty="0" err="1"/>
              <a:t>Jurnalistik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‘</a:t>
            </a:r>
            <a:r>
              <a:rPr lang="en-US" dirty="0" err="1"/>
              <a:t>keahlian</a:t>
            </a:r>
            <a:r>
              <a:rPr lang="en-US" dirty="0"/>
              <a:t>’ (expertise) </a:t>
            </a:r>
            <a:r>
              <a:rPr lang="en-US" dirty="0" err="1"/>
              <a:t>atau</a:t>
            </a:r>
            <a:r>
              <a:rPr lang="en-US" dirty="0"/>
              <a:t> ‘</a:t>
            </a:r>
            <a:r>
              <a:rPr lang="en-US" dirty="0" err="1"/>
              <a:t>keterampilan</a:t>
            </a:r>
            <a:r>
              <a:rPr lang="en-US" dirty="0"/>
              <a:t>’ (skill)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jurnalistik</a:t>
            </a:r>
            <a:r>
              <a:rPr lang="en-US" dirty="0"/>
              <a:t>,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, </a:t>
            </a:r>
            <a:r>
              <a:rPr lang="en-US" dirty="0" err="1"/>
              <a:t>artikel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feature.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liputan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(</a:t>
            </a:r>
            <a:r>
              <a:rPr lang="en-US" dirty="0" err="1"/>
              <a:t>reportase</a:t>
            </a:r>
            <a:r>
              <a:rPr lang="en-US" dirty="0"/>
              <a:t>)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.</a:t>
            </a:r>
          </a:p>
          <a:p>
            <a:r>
              <a:rPr lang="en-US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ilmu</a:t>
            </a:r>
            <a:r>
              <a:rPr lang="en-US" b="1" dirty="0"/>
              <a:t> </a:t>
            </a:r>
            <a:r>
              <a:rPr lang="en-US" dirty="0" err="1"/>
              <a:t>Jurnalistik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‘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’ </a:t>
            </a:r>
            <a:r>
              <a:rPr lang="en-US" dirty="0" err="1"/>
              <a:t>tentang</a:t>
            </a:r>
            <a:r>
              <a:rPr lang="en-US" dirty="0"/>
              <a:t> proses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penyebarluasan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(</a:t>
            </a:r>
            <a:r>
              <a:rPr lang="en-US" dirty="0" err="1"/>
              <a:t>peristiwa</a:t>
            </a:r>
            <a:r>
              <a:rPr lang="en-US" dirty="0"/>
              <a:t>, </a:t>
            </a:r>
            <a:r>
              <a:rPr lang="en-US" dirty="0" err="1"/>
              <a:t>pemikiran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ide) </a:t>
            </a:r>
            <a:r>
              <a:rPr lang="en-US" dirty="0" err="1"/>
              <a:t>melalui</a:t>
            </a:r>
            <a:r>
              <a:rPr lang="en-US" dirty="0"/>
              <a:t> media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jurnalistik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terapan</a:t>
            </a:r>
            <a:r>
              <a:rPr lang="en-US" dirty="0"/>
              <a:t> yang </a:t>
            </a:r>
            <a:r>
              <a:rPr lang="en-US" dirty="0" err="1"/>
              <a:t>dinamis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-23259"/>
            <a:ext cx="4176464" cy="259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25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402</TotalTime>
  <Words>754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 2</vt:lpstr>
      <vt:lpstr>Flow</vt:lpstr>
      <vt:lpstr>PENGANTAR ILMU JURNALISTIK</vt:lpstr>
      <vt:lpstr>Visi FKIP</vt:lpstr>
      <vt:lpstr>Visi PBI</vt:lpstr>
      <vt:lpstr>PowerPoint Presentation</vt:lpstr>
      <vt:lpstr>PowerPoint Presentation</vt:lpstr>
      <vt:lpstr>1. Pengertian Jurnalistik</vt:lpstr>
      <vt:lpstr>PowerPoint Presentation</vt:lpstr>
      <vt:lpstr>PowerPoint Presentation</vt:lpstr>
      <vt:lpstr>PowerPoint Presentation</vt:lpstr>
      <vt:lpstr>PowerPoint Presentation</vt:lpstr>
      <vt:lpstr>Sejarah Jurnalistik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SASTRA</dc:title>
  <dc:creator>wisnu</dc:creator>
  <cp:lastModifiedBy>Asus</cp:lastModifiedBy>
  <cp:revision>47</cp:revision>
  <dcterms:created xsi:type="dcterms:W3CDTF">2012-02-27T07:23:50Z</dcterms:created>
  <dcterms:modified xsi:type="dcterms:W3CDTF">2025-02-01T04:30:48Z</dcterms:modified>
</cp:coreProperties>
</file>