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Host Grotesk Medium" panose="020B0604020202020204" charset="0"/>
      <p:regular r:id="rId13"/>
    </p:embeddedFont>
    <p:embeddedFont>
      <p:font typeface="Roboto" panose="02000000000000000000" pitchFamily="2"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8" d="100"/>
          <a:sy n="68" d="100"/>
        </p:scale>
        <p:origin x="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56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C7E0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95CCD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C7E0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E9CFC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C7E0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E9CFC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C7E0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E9CFC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C7E0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E9CFC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2589371"/>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Pengantar Sistem Politik Indonesia: Definisi, Komponen, dan Contoh Kasus </a:t>
            </a:r>
            <a:endParaRPr lang="en-US" sz="3900" dirty="0"/>
          </a:p>
        </p:txBody>
      </p:sp>
      <p:sp>
        <p:nvSpPr>
          <p:cNvPr id="4" name="Text 1"/>
          <p:cNvSpPr/>
          <p:nvPr/>
        </p:nvSpPr>
        <p:spPr>
          <a:xfrm>
            <a:off x="6280190" y="4747260"/>
            <a:ext cx="7556421"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Presentasi ini akan mengupas tuntas seluk-beluk sistem politik Indonesia, mulai dari definisi dasarnya, komponen pembentuknya, hingga fungsi-fungsi vital yang dijalankannya. </a:t>
            </a:r>
            <a:endParaRPr lang="en-US" sz="1550" dirty="0"/>
          </a:p>
        </p:txBody>
      </p:sp>
      <p:sp>
        <p:nvSpPr>
          <p:cNvPr id="7" name="Rectangle 6">
            <a:extLst>
              <a:ext uri="{FF2B5EF4-FFF2-40B4-BE49-F238E27FC236}">
                <a16:creationId xmlns:a16="http://schemas.microsoft.com/office/drawing/2014/main" id="{721B24EE-684C-A81E-D96C-2A9F981C02BD}"/>
              </a:ext>
            </a:extLst>
          </p:cNvPr>
          <p:cNvSpPr/>
          <p:nvPr/>
        </p:nvSpPr>
        <p:spPr>
          <a:xfrm>
            <a:off x="12886441" y="7729979"/>
            <a:ext cx="1743959" cy="499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21437"/>
            <a:ext cx="5452586" cy="620078"/>
          </a:xfrm>
          <a:prstGeom prst="rect">
            <a:avLst/>
          </a:prstGeom>
          <a:noFill/>
          <a:ln/>
        </p:spPr>
        <p:txBody>
          <a:bodyPr wrap="non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Kesimpulan dan Refleksi</a:t>
            </a:r>
            <a:endParaRPr lang="en-US" sz="3900" dirty="0"/>
          </a:p>
        </p:txBody>
      </p:sp>
      <p:sp>
        <p:nvSpPr>
          <p:cNvPr id="3" name="Text 1"/>
          <p:cNvSpPr/>
          <p:nvPr/>
        </p:nvSpPr>
        <p:spPr>
          <a:xfrm>
            <a:off x="793790" y="2038350"/>
            <a:ext cx="13042821" cy="297656"/>
          </a:xfrm>
          <a:prstGeom prst="rect">
            <a:avLst/>
          </a:prstGeom>
          <a:noFill/>
          <a:ln/>
        </p:spPr>
        <p:txBody>
          <a:bodyPr wrap="none" lIns="0" tIns="0" rIns="0" bIns="0" rtlCol="0" anchor="t"/>
          <a:lstStyle/>
          <a:p>
            <a:pPr marL="0" indent="0" algn="l">
              <a:lnSpc>
                <a:spcPts val="2300"/>
              </a:lnSpc>
              <a:buNone/>
            </a:pPr>
            <a:r>
              <a:rPr lang="en-US" sz="1550" dirty="0">
                <a:solidFill>
                  <a:srgbClr val="000000"/>
                </a:solidFill>
                <a:latin typeface="Roboto" pitchFamily="34" charset="0"/>
                <a:ea typeface="Roboto" pitchFamily="34" charset="-122"/>
                <a:cs typeface="Roboto" pitchFamily="34" charset="-120"/>
              </a:rPr>
              <a:t>Dari pembahasan di atas, kita dapat menarik beberapa kesimpulan penting mengenai sistem politik Indonesia.</a:t>
            </a:r>
            <a:endParaRPr lang="en-US" sz="1550" dirty="0"/>
          </a:p>
        </p:txBody>
      </p:sp>
      <p:sp>
        <p:nvSpPr>
          <p:cNvPr id="4" name="Shape 2"/>
          <p:cNvSpPr/>
          <p:nvPr/>
        </p:nvSpPr>
        <p:spPr>
          <a:xfrm>
            <a:off x="793790" y="2559248"/>
            <a:ext cx="4215289" cy="3532584"/>
          </a:xfrm>
          <a:prstGeom prst="roundRect">
            <a:avLst>
              <a:gd name="adj" fmla="val 13484"/>
            </a:avLst>
          </a:prstGeom>
          <a:solidFill>
            <a:srgbClr val="D9EDF2"/>
          </a:solidFill>
          <a:ln w="7620">
            <a:solidFill>
              <a:srgbClr val="BFD3D8"/>
            </a:solidFill>
            <a:prstDash val="solid"/>
          </a:ln>
        </p:spPr>
      </p:sp>
      <p:sp>
        <p:nvSpPr>
          <p:cNvPr id="5" name="Text 3"/>
          <p:cNvSpPr/>
          <p:nvPr/>
        </p:nvSpPr>
        <p:spPr>
          <a:xfrm>
            <a:off x="999768" y="2765227"/>
            <a:ext cx="3803333" cy="620316"/>
          </a:xfrm>
          <a:prstGeom prst="rect">
            <a:avLst/>
          </a:prstGeom>
          <a:noFill/>
          <a:ln/>
        </p:spPr>
        <p:txBody>
          <a:bodyPr wrap="square" lIns="0" tIns="0" rIns="0" bIns="0" rtlCol="0" anchor="t"/>
          <a:lstStyle/>
          <a:p>
            <a:pPr marL="0" indent="0" algn="l">
              <a:lnSpc>
                <a:spcPts val="2400"/>
              </a:lnSpc>
              <a:buNone/>
            </a:pPr>
            <a:r>
              <a:rPr lang="en-US" sz="1950" dirty="0">
                <a:solidFill>
                  <a:srgbClr val="000000"/>
                </a:solidFill>
                <a:latin typeface="Host Grotesk Medium" pitchFamily="34" charset="0"/>
                <a:ea typeface="Host Grotesk Medium" pitchFamily="34" charset="-122"/>
                <a:cs typeface="Host Grotesk Medium" pitchFamily="34" charset="-120"/>
              </a:rPr>
              <a:t>Interkoneksi Suprastruktur &amp; Infrastruktur</a:t>
            </a:r>
            <a:endParaRPr lang="en-US" sz="1950" dirty="0"/>
          </a:p>
        </p:txBody>
      </p:sp>
      <p:sp>
        <p:nvSpPr>
          <p:cNvPr id="6" name="Text 4"/>
          <p:cNvSpPr/>
          <p:nvPr/>
        </p:nvSpPr>
        <p:spPr>
          <a:xfrm>
            <a:off x="999768" y="3504605"/>
            <a:ext cx="3803333" cy="2381250"/>
          </a:xfrm>
          <a:prstGeom prst="rect">
            <a:avLst/>
          </a:prstGeom>
          <a:noFill/>
          <a:ln/>
        </p:spPr>
        <p:txBody>
          <a:bodyPr wrap="square" lIns="0" tIns="0" rIns="0" bIns="0" rtlCol="0" anchor="t"/>
          <a:lstStyle/>
          <a:p>
            <a:pPr marL="0" indent="0" algn="l">
              <a:lnSpc>
                <a:spcPts val="2300"/>
              </a:lnSpc>
              <a:buNone/>
            </a:pPr>
            <a:r>
              <a:rPr lang="en-US" sz="1550" dirty="0">
                <a:solidFill>
                  <a:srgbClr val="000000"/>
                </a:solidFill>
                <a:latin typeface="Roboto" pitchFamily="34" charset="0"/>
                <a:ea typeface="Roboto" pitchFamily="34" charset="-122"/>
                <a:cs typeface="Roboto" pitchFamily="34" charset="-120"/>
              </a:rPr>
              <a:t>Sistem politik Indonesia adalah gabungan yang kompleks dan saling terkait antara suprastruktur (lembaga formal negara) dan infrastruktur (lembaga non-pemerintah seperti partai politik, media, dan masyarakat sipil). Keduanya adalah dua sisi mata uang yang esensial bagi berjalannya demokrasi.</a:t>
            </a:r>
            <a:endParaRPr lang="en-US" sz="1550" dirty="0"/>
          </a:p>
        </p:txBody>
      </p:sp>
      <p:sp>
        <p:nvSpPr>
          <p:cNvPr id="7" name="Shape 5"/>
          <p:cNvSpPr/>
          <p:nvPr/>
        </p:nvSpPr>
        <p:spPr>
          <a:xfrm>
            <a:off x="5207437" y="2559248"/>
            <a:ext cx="4215408" cy="3532584"/>
          </a:xfrm>
          <a:prstGeom prst="roundRect">
            <a:avLst>
              <a:gd name="adj" fmla="val 13484"/>
            </a:avLst>
          </a:prstGeom>
          <a:solidFill>
            <a:srgbClr val="D9EDF2"/>
          </a:solidFill>
          <a:ln w="7620">
            <a:solidFill>
              <a:srgbClr val="BFD3D8"/>
            </a:solidFill>
            <a:prstDash val="solid"/>
          </a:ln>
        </p:spPr>
      </p:sp>
      <p:sp>
        <p:nvSpPr>
          <p:cNvPr id="8" name="Text 6"/>
          <p:cNvSpPr/>
          <p:nvPr/>
        </p:nvSpPr>
        <p:spPr>
          <a:xfrm>
            <a:off x="5413415" y="2765227"/>
            <a:ext cx="3400425" cy="310158"/>
          </a:xfrm>
          <a:prstGeom prst="rect">
            <a:avLst/>
          </a:prstGeom>
          <a:noFill/>
          <a:ln/>
        </p:spPr>
        <p:txBody>
          <a:bodyPr wrap="none" lIns="0" tIns="0" rIns="0" bIns="0" rtlCol="0" anchor="t"/>
          <a:lstStyle/>
          <a:p>
            <a:pPr marL="0" indent="0" algn="l">
              <a:lnSpc>
                <a:spcPts val="2400"/>
              </a:lnSpc>
              <a:buNone/>
            </a:pPr>
            <a:r>
              <a:rPr lang="en-US" sz="1950" dirty="0">
                <a:solidFill>
                  <a:srgbClr val="000000"/>
                </a:solidFill>
                <a:latin typeface="Host Grotesk Medium" pitchFamily="34" charset="0"/>
                <a:ea typeface="Host Grotesk Medium" pitchFamily="34" charset="-122"/>
                <a:cs typeface="Host Grotesk Medium" pitchFamily="34" charset="-120"/>
              </a:rPr>
              <a:t>Fungsi Kedaulatan &amp; Stabilitas</a:t>
            </a:r>
            <a:endParaRPr lang="en-US" sz="1950" dirty="0"/>
          </a:p>
        </p:txBody>
      </p:sp>
      <p:sp>
        <p:nvSpPr>
          <p:cNvPr id="9" name="Text 7"/>
          <p:cNvSpPr/>
          <p:nvPr/>
        </p:nvSpPr>
        <p:spPr>
          <a:xfrm>
            <a:off x="5413415" y="3194447"/>
            <a:ext cx="3803452" cy="1785938"/>
          </a:xfrm>
          <a:prstGeom prst="rect">
            <a:avLst/>
          </a:prstGeom>
          <a:noFill/>
          <a:ln/>
        </p:spPr>
        <p:txBody>
          <a:bodyPr wrap="square" lIns="0" tIns="0" rIns="0" bIns="0" rtlCol="0" anchor="t"/>
          <a:lstStyle/>
          <a:p>
            <a:pPr marL="0" indent="0" algn="l">
              <a:lnSpc>
                <a:spcPts val="2300"/>
              </a:lnSpc>
              <a:buNone/>
            </a:pPr>
            <a:r>
              <a:rPr lang="en-US" sz="1550" dirty="0">
                <a:solidFill>
                  <a:srgbClr val="000000"/>
                </a:solidFill>
                <a:latin typeface="Roboto" pitchFamily="34" charset="0"/>
                <a:ea typeface="Roboto" pitchFamily="34" charset="-122"/>
                <a:cs typeface="Roboto" pitchFamily="34" charset="-120"/>
              </a:rPr>
              <a:t>Fungsi utama sistem politik adalah menjaga kedaulatan rakyat melalui partisipasi demokratis serta memastikan stabilitas dan legitimasi negara melalui pengambilan keputusan, integrasi, dan kontrol sosial yang efektif.</a:t>
            </a:r>
            <a:endParaRPr lang="en-US" sz="1550" dirty="0"/>
          </a:p>
        </p:txBody>
      </p:sp>
      <p:sp>
        <p:nvSpPr>
          <p:cNvPr id="10" name="Shape 8"/>
          <p:cNvSpPr/>
          <p:nvPr/>
        </p:nvSpPr>
        <p:spPr>
          <a:xfrm>
            <a:off x="9621203" y="2559248"/>
            <a:ext cx="4215289" cy="3532584"/>
          </a:xfrm>
          <a:prstGeom prst="roundRect">
            <a:avLst>
              <a:gd name="adj" fmla="val 13484"/>
            </a:avLst>
          </a:prstGeom>
          <a:solidFill>
            <a:srgbClr val="D9EDF2"/>
          </a:solidFill>
          <a:ln w="7620">
            <a:solidFill>
              <a:srgbClr val="BFD3D8"/>
            </a:solidFill>
            <a:prstDash val="solid"/>
          </a:ln>
        </p:spPr>
      </p:sp>
      <p:sp>
        <p:nvSpPr>
          <p:cNvPr id="11" name="Text 9"/>
          <p:cNvSpPr/>
          <p:nvPr/>
        </p:nvSpPr>
        <p:spPr>
          <a:xfrm>
            <a:off x="9827181" y="2765227"/>
            <a:ext cx="2555558" cy="310158"/>
          </a:xfrm>
          <a:prstGeom prst="rect">
            <a:avLst/>
          </a:prstGeom>
          <a:noFill/>
          <a:ln/>
        </p:spPr>
        <p:txBody>
          <a:bodyPr wrap="none" lIns="0" tIns="0" rIns="0" bIns="0" rtlCol="0" anchor="t"/>
          <a:lstStyle/>
          <a:p>
            <a:pPr marL="0" indent="0" algn="l">
              <a:lnSpc>
                <a:spcPts val="2400"/>
              </a:lnSpc>
              <a:buNone/>
            </a:pPr>
            <a:r>
              <a:rPr lang="en-US" sz="1950" dirty="0">
                <a:solidFill>
                  <a:srgbClr val="000000"/>
                </a:solidFill>
                <a:latin typeface="Host Grotesk Medium" pitchFamily="34" charset="0"/>
                <a:ea typeface="Host Grotesk Medium" pitchFamily="34" charset="-122"/>
                <a:cs typeface="Host Grotesk Medium" pitchFamily="34" charset="-120"/>
              </a:rPr>
              <a:t>Dinamika &amp; Tantangan</a:t>
            </a:r>
            <a:endParaRPr lang="en-US" sz="1950" dirty="0"/>
          </a:p>
        </p:txBody>
      </p:sp>
      <p:sp>
        <p:nvSpPr>
          <p:cNvPr id="12" name="Text 10"/>
          <p:cNvSpPr/>
          <p:nvPr/>
        </p:nvSpPr>
        <p:spPr>
          <a:xfrm>
            <a:off x="9827181" y="3194447"/>
            <a:ext cx="3803333" cy="2083594"/>
          </a:xfrm>
          <a:prstGeom prst="rect">
            <a:avLst/>
          </a:prstGeom>
          <a:noFill/>
          <a:ln/>
        </p:spPr>
        <p:txBody>
          <a:bodyPr wrap="square" lIns="0" tIns="0" rIns="0" bIns="0" rtlCol="0" anchor="t"/>
          <a:lstStyle/>
          <a:p>
            <a:pPr marL="0" indent="0" algn="l">
              <a:lnSpc>
                <a:spcPts val="2300"/>
              </a:lnSpc>
              <a:buNone/>
            </a:pPr>
            <a:r>
              <a:rPr lang="en-US" sz="1550" dirty="0">
                <a:solidFill>
                  <a:srgbClr val="000000"/>
                </a:solidFill>
                <a:latin typeface="Roboto" pitchFamily="34" charset="0"/>
                <a:ea typeface="Roboto" pitchFamily="34" charset="-122"/>
                <a:cs typeface="Roboto" pitchFamily="34" charset="-120"/>
              </a:rPr>
              <a:t>Kasus reformasi sistem pemilihan kepala daerah di tahun 2025 menunjukkan bahwa sistem politik Indonesia terus berkembang dan menghadapi tantangan demokrasi modern, seperti polarisasi dan tuntutan partisipasi. Ini adalah sistem yang hidup dan adaptif.</a:t>
            </a:r>
            <a:endParaRPr lang="en-US" sz="1550" dirty="0"/>
          </a:p>
        </p:txBody>
      </p:sp>
      <p:sp>
        <p:nvSpPr>
          <p:cNvPr id="13" name="Text 11"/>
          <p:cNvSpPr/>
          <p:nvPr/>
        </p:nvSpPr>
        <p:spPr>
          <a:xfrm>
            <a:off x="793790" y="6315075"/>
            <a:ext cx="13042821" cy="892969"/>
          </a:xfrm>
          <a:prstGeom prst="rect">
            <a:avLst/>
          </a:prstGeom>
          <a:noFill/>
          <a:ln/>
        </p:spPr>
        <p:txBody>
          <a:bodyPr wrap="square" lIns="0" tIns="0" rIns="0" bIns="0" rtlCol="0" anchor="t"/>
          <a:lstStyle/>
          <a:p>
            <a:pPr marL="0" indent="0" algn="l">
              <a:lnSpc>
                <a:spcPts val="2300"/>
              </a:lnSpc>
              <a:buNone/>
            </a:pPr>
            <a:r>
              <a:rPr lang="en-US" sz="1550" dirty="0">
                <a:solidFill>
                  <a:srgbClr val="000000"/>
                </a:solidFill>
                <a:latin typeface="Roboto" pitchFamily="34" charset="0"/>
                <a:ea typeface="Roboto" pitchFamily="34" charset="-122"/>
                <a:cs typeface="Roboto" pitchFamily="34" charset="-120"/>
              </a:rPr>
              <a:t>Memahami sistem politik Indonesia adalah kunci untuk menjadi warga negara yang sadar dan partisipatif. Mari kita terus </a:t>
            </a:r>
            <a:r>
              <a:rPr lang="en-US" sz="1550" b="1" dirty="0">
                <a:solidFill>
                  <a:srgbClr val="000000"/>
                </a:solidFill>
                <a:latin typeface="Roboto" pitchFamily="34" charset="0"/>
                <a:ea typeface="Roboto" pitchFamily="34" charset="-122"/>
                <a:cs typeface="Roboto" pitchFamily="34" charset="-120"/>
              </a:rPr>
              <a:t>awasi dan dukung</a:t>
            </a:r>
            <a:r>
              <a:rPr lang="en-US" sz="1550" dirty="0">
                <a:solidFill>
                  <a:srgbClr val="000000"/>
                </a:solidFill>
                <a:latin typeface="Roboto" pitchFamily="34" charset="0"/>
                <a:ea typeface="Roboto" pitchFamily="34" charset="-122"/>
                <a:cs typeface="Roboto" pitchFamily="34" charset="-120"/>
              </a:rPr>
              <a:t> sistem politik yang demokratis, berkeadilan, dan responsif terhadap aspirasi rakyat. Peran aktif setiap individu sangat krusial dalam membentuk masa depan politik bangsa.</a:t>
            </a:r>
            <a:endParaRPr lang="en-US" sz="1550" dirty="0"/>
          </a:p>
        </p:txBody>
      </p:sp>
      <p:sp>
        <p:nvSpPr>
          <p:cNvPr id="14" name="Rectangle 13">
            <a:extLst>
              <a:ext uri="{FF2B5EF4-FFF2-40B4-BE49-F238E27FC236}">
                <a16:creationId xmlns:a16="http://schemas.microsoft.com/office/drawing/2014/main" id="{0604F60E-0E7A-1158-01A6-B415893AA4BB}"/>
              </a:ext>
            </a:extLst>
          </p:cNvPr>
          <p:cNvSpPr/>
          <p:nvPr/>
        </p:nvSpPr>
        <p:spPr>
          <a:xfrm>
            <a:off x="12877014" y="7755493"/>
            <a:ext cx="1649691" cy="408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57689" y="383381"/>
            <a:ext cx="5124331" cy="435769"/>
          </a:xfrm>
          <a:prstGeom prst="rect">
            <a:avLst/>
          </a:prstGeom>
          <a:noFill/>
          <a:ln/>
        </p:spPr>
        <p:txBody>
          <a:bodyPr wrap="none" lIns="0" tIns="0" rIns="0" bIns="0" rtlCol="0" anchor="t"/>
          <a:lstStyle/>
          <a:p>
            <a:pPr marL="0" indent="0" algn="l">
              <a:lnSpc>
                <a:spcPts val="3400"/>
              </a:lnSpc>
              <a:buNone/>
            </a:pPr>
            <a:r>
              <a:rPr lang="en-US" sz="2700" dirty="0">
                <a:solidFill>
                  <a:srgbClr val="2E3C4E"/>
                </a:solidFill>
                <a:latin typeface="Host Grotesk Medium" pitchFamily="34" charset="0"/>
                <a:ea typeface="Host Grotesk Medium" pitchFamily="34" charset="-122"/>
                <a:cs typeface="Host Grotesk Medium" pitchFamily="34" charset="-120"/>
              </a:rPr>
              <a:t>Apa itu Sistem Politik Indonesia?</a:t>
            </a:r>
            <a:endParaRPr lang="en-US" sz="2700" dirty="0"/>
          </a:p>
        </p:txBody>
      </p:sp>
      <p:sp>
        <p:nvSpPr>
          <p:cNvPr id="3" name="Text 1"/>
          <p:cNvSpPr/>
          <p:nvPr/>
        </p:nvSpPr>
        <p:spPr>
          <a:xfrm>
            <a:off x="557689" y="1097994"/>
            <a:ext cx="13515023" cy="627221"/>
          </a:xfrm>
          <a:prstGeom prst="rect">
            <a:avLst/>
          </a:prstGeom>
          <a:noFill/>
          <a:ln/>
        </p:spPr>
        <p:txBody>
          <a:bodyPr wrap="square" lIns="0" tIns="0" rIns="0" bIns="0" rtlCol="0" anchor="t"/>
          <a:lstStyle/>
          <a:p>
            <a:pPr marL="0" indent="0" algn="l">
              <a:lnSpc>
                <a:spcPts val="1600"/>
              </a:lnSpc>
              <a:buNone/>
            </a:pPr>
            <a:r>
              <a:rPr lang="en-US" dirty="0">
                <a:solidFill>
                  <a:srgbClr val="384653"/>
                </a:solidFill>
                <a:latin typeface="Roboto" pitchFamily="34" charset="0"/>
                <a:ea typeface="Roboto" pitchFamily="34" charset="-122"/>
                <a:cs typeface="Roboto" pitchFamily="34" charset="-120"/>
              </a:rPr>
              <a:t>Sistem politik dapat didefinisikan sebagai </a:t>
            </a:r>
            <a:r>
              <a:rPr lang="en-US" b="1" dirty="0">
                <a:latin typeface="Roboto" pitchFamily="34" charset="0"/>
                <a:ea typeface="Roboto" pitchFamily="34" charset="-122"/>
                <a:cs typeface="Roboto" pitchFamily="34" charset="-120"/>
              </a:rPr>
              <a:t>keseluruhan proses dan struktur yang mengatur pembagian dan penggunaan kekuasaan serta pengambilan keputusan di suatu negara. </a:t>
            </a:r>
            <a:r>
              <a:rPr lang="en-US" dirty="0">
                <a:solidFill>
                  <a:srgbClr val="384653"/>
                </a:solidFill>
                <a:latin typeface="Roboto" pitchFamily="34" charset="0"/>
                <a:ea typeface="Roboto" pitchFamily="34" charset="-122"/>
                <a:cs typeface="Roboto" pitchFamily="34" charset="-120"/>
              </a:rPr>
              <a:t>Ini mencakup interaksi antara berbagai aktor, lembaga, dan norma yang membentuk tata kelola pemerintahan dan masyarakat. Sistem politik tidak hanya berbicara tentang siapa yang berkuasa, tetapi juga bagaimana kekuasaan itu diperoleh, dipertahankan, dan digunakan untuk mencapai tujuan bersama.</a:t>
            </a:r>
            <a:endParaRPr lang="en-US" dirty="0"/>
          </a:p>
        </p:txBody>
      </p:sp>
      <p:sp>
        <p:nvSpPr>
          <p:cNvPr id="4" name="Text 2"/>
          <p:cNvSpPr/>
          <p:nvPr/>
        </p:nvSpPr>
        <p:spPr>
          <a:xfrm>
            <a:off x="766763" y="2038826"/>
            <a:ext cx="7071122" cy="418147"/>
          </a:xfrm>
          <a:prstGeom prst="rect">
            <a:avLst/>
          </a:prstGeom>
          <a:noFill/>
          <a:ln/>
        </p:spPr>
        <p:txBody>
          <a:bodyPr wrap="square" lIns="0" tIns="0" rIns="0" bIns="0" rtlCol="0" anchor="t"/>
          <a:lstStyle/>
          <a:p>
            <a:pPr marL="0" indent="0" algn="l">
              <a:lnSpc>
                <a:spcPts val="1600"/>
              </a:lnSpc>
              <a:buNone/>
            </a:pPr>
            <a:r>
              <a:rPr lang="en-US" dirty="0">
                <a:solidFill>
                  <a:srgbClr val="384653"/>
                </a:solidFill>
                <a:latin typeface="Roboto" pitchFamily="34" charset="0"/>
                <a:ea typeface="Roboto" pitchFamily="34" charset="-122"/>
                <a:cs typeface="Roboto" pitchFamily="34" charset="-120"/>
              </a:rPr>
              <a:t>"Sistem politik Indonesia adalah roh kehidupan bangsa dan negara yang mengatur hubungan antara lembaga negara dan masyarakat, menciptakan tatanan yang dinamis dan berkesinambungan."</a:t>
            </a:r>
            <a:endParaRPr lang="en-US" dirty="0"/>
          </a:p>
        </p:txBody>
      </p:sp>
      <p:sp>
        <p:nvSpPr>
          <p:cNvPr id="5" name="Text 3"/>
          <p:cNvSpPr/>
          <p:nvPr/>
        </p:nvSpPr>
        <p:spPr>
          <a:xfrm>
            <a:off x="1065207" y="3126829"/>
            <a:ext cx="7071122" cy="209074"/>
          </a:xfrm>
          <a:prstGeom prst="rect">
            <a:avLst/>
          </a:prstGeom>
          <a:noFill/>
          <a:ln/>
        </p:spPr>
        <p:txBody>
          <a:bodyPr wrap="none" lIns="0" tIns="0" rIns="0" bIns="0" rtlCol="0" anchor="t"/>
          <a:lstStyle/>
          <a:p>
            <a:pPr marL="0" indent="0" algn="l">
              <a:lnSpc>
                <a:spcPts val="1600"/>
              </a:lnSpc>
              <a:buNone/>
            </a:pPr>
            <a:r>
              <a:rPr lang="en-US" b="1" dirty="0">
                <a:solidFill>
                  <a:srgbClr val="384653"/>
                </a:solidFill>
                <a:latin typeface="Roboto" pitchFamily="34" charset="0"/>
                <a:ea typeface="Roboto" pitchFamily="34" charset="-122"/>
                <a:cs typeface="Roboto" pitchFamily="34" charset="-120"/>
              </a:rPr>
              <a:t>— Dr. Sahya Anggara</a:t>
            </a:r>
            <a:r>
              <a:rPr lang="en-US" dirty="0">
                <a:solidFill>
                  <a:srgbClr val="384653"/>
                </a:solidFill>
                <a:latin typeface="Roboto" pitchFamily="34" charset="0"/>
                <a:ea typeface="Roboto" pitchFamily="34" charset="-122"/>
                <a:cs typeface="Roboto" pitchFamily="34" charset="-120"/>
              </a:rPr>
              <a:t> (2013)</a:t>
            </a:r>
            <a:endParaRPr lang="en-US" dirty="0"/>
          </a:p>
        </p:txBody>
      </p:sp>
      <p:sp>
        <p:nvSpPr>
          <p:cNvPr id="6" name="Shape 4"/>
          <p:cNvSpPr/>
          <p:nvPr/>
        </p:nvSpPr>
        <p:spPr>
          <a:xfrm>
            <a:off x="557689" y="2038826"/>
            <a:ext cx="15240" cy="752713"/>
          </a:xfrm>
          <a:prstGeom prst="rect">
            <a:avLst/>
          </a:prstGeom>
          <a:solidFill>
            <a:srgbClr val="95CCDA"/>
          </a:solidFill>
          <a:ln/>
        </p:spPr>
      </p:sp>
      <p:sp>
        <p:nvSpPr>
          <p:cNvPr id="7" name="Text 5"/>
          <p:cNvSpPr/>
          <p:nvPr/>
        </p:nvSpPr>
        <p:spPr>
          <a:xfrm>
            <a:off x="572929" y="3858587"/>
            <a:ext cx="7280196" cy="836295"/>
          </a:xfrm>
          <a:prstGeom prst="rect">
            <a:avLst/>
          </a:prstGeom>
          <a:noFill/>
          <a:ln/>
        </p:spPr>
        <p:txBody>
          <a:bodyPr wrap="square" lIns="0" tIns="0" rIns="0" bIns="0" rtlCol="0" anchor="t"/>
          <a:lstStyle/>
          <a:p>
            <a:pPr marL="0" indent="0" algn="l">
              <a:lnSpc>
                <a:spcPts val="1600"/>
              </a:lnSpc>
              <a:buNone/>
            </a:pPr>
            <a:r>
              <a:rPr lang="en-US" sz="1600" dirty="0">
                <a:solidFill>
                  <a:srgbClr val="384653"/>
                </a:solidFill>
                <a:latin typeface="Roboto" pitchFamily="34" charset="0"/>
                <a:ea typeface="Roboto" pitchFamily="34" charset="-122"/>
                <a:cs typeface="Roboto" pitchFamily="34" charset="-120"/>
              </a:rPr>
              <a:t>Pendapat Dr. Sahya Anggara menekankan bahwa sistem politik bukan sekadar kerangka formal, melainkan jiwa yang memberikan kehidupan dan arah bagi suatu bangsa. Ini menunjukkan sifat organik dari sistem politik yang terus beradaptasi dengan perubahan sosial dan kebutuhan masyarakat, sambil tetap berpegang pada prinsip-prinsip dasar negara.</a:t>
            </a:r>
            <a:endParaRPr lang="en-US" sz="1600" dirty="0"/>
          </a:p>
        </p:txBody>
      </p:sp>
      <p:pic>
        <p:nvPicPr>
          <p:cNvPr id="8" name="Image 0" descr="preencoded.png"/>
          <p:cNvPicPr>
            <a:picLocks noChangeAspect="1"/>
          </p:cNvPicPr>
          <p:nvPr/>
        </p:nvPicPr>
        <p:blipFill>
          <a:blip r:embed="rId3"/>
          <a:stretch>
            <a:fillRect/>
          </a:stretch>
        </p:blipFill>
        <p:spPr>
          <a:xfrm>
            <a:off x="8628607" y="2247899"/>
            <a:ext cx="5894665" cy="5894665"/>
          </a:xfrm>
          <a:prstGeom prst="rect">
            <a:avLst/>
          </a:prstGeom>
        </p:spPr>
      </p:pic>
      <p:sp>
        <p:nvSpPr>
          <p:cNvPr id="9" name="Text 6"/>
          <p:cNvSpPr/>
          <p:nvPr/>
        </p:nvSpPr>
        <p:spPr>
          <a:xfrm>
            <a:off x="557689" y="8247102"/>
            <a:ext cx="13515023" cy="627221"/>
          </a:xfrm>
          <a:prstGeom prst="rect">
            <a:avLst/>
          </a:prstGeom>
          <a:noFill/>
          <a:ln/>
        </p:spPr>
        <p:txBody>
          <a:bodyPr wrap="squar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Sistem politik Indonesia secara fundamental berlandaskan pada </a:t>
            </a:r>
            <a:r>
              <a:rPr lang="en-US" sz="1050" b="1" dirty="0">
                <a:solidFill>
                  <a:srgbClr val="384653"/>
                </a:solidFill>
                <a:latin typeface="Roboto" pitchFamily="34" charset="0"/>
                <a:ea typeface="Roboto" pitchFamily="34" charset="-122"/>
                <a:cs typeface="Roboto" pitchFamily="34" charset="-120"/>
              </a:rPr>
              <a:t>Undang-Undang Dasar Negara Republik Indonesia Tahun 1945 (UUD 1945)</a:t>
            </a:r>
            <a:r>
              <a:rPr lang="en-US" sz="1050" dirty="0">
                <a:solidFill>
                  <a:srgbClr val="384653"/>
                </a:solidFill>
                <a:latin typeface="Roboto" pitchFamily="34" charset="0"/>
                <a:ea typeface="Roboto" pitchFamily="34" charset="-122"/>
                <a:cs typeface="Roboto" pitchFamily="34" charset="-120"/>
              </a:rPr>
              <a:t> dan prinsip </a:t>
            </a:r>
            <a:r>
              <a:rPr lang="en-US" sz="1050" b="1" dirty="0">
                <a:solidFill>
                  <a:srgbClr val="384653"/>
                </a:solidFill>
                <a:latin typeface="Roboto" pitchFamily="34" charset="0"/>
                <a:ea typeface="Roboto" pitchFamily="34" charset="-122"/>
                <a:cs typeface="Roboto" pitchFamily="34" charset="-120"/>
              </a:rPr>
              <a:t>kedaulatan rakyat</a:t>
            </a:r>
            <a:r>
              <a:rPr lang="en-US" sz="1050" dirty="0">
                <a:solidFill>
                  <a:srgbClr val="384653"/>
                </a:solidFill>
                <a:latin typeface="Roboto" pitchFamily="34" charset="0"/>
                <a:ea typeface="Roboto" pitchFamily="34" charset="-122"/>
                <a:cs typeface="Roboto" pitchFamily="34" charset="-120"/>
              </a:rPr>
              <a:t>. UUD 1945 menetapkan bentuk negara kesatuan dengan pemerintahan republik, membagi kekuasaan ke dalam lembaga-lembaga yang saling mengawasi dan menyeimbangkan. Kedaulatan rakyat berarti kekuasaan tertinggi berada di tangan rakyat, yang dilaksanakan melalui mekanisme demokrasi seperti pemilihan umum dan partisipasi publik.</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2580" y="441722"/>
            <a:ext cx="8427125" cy="502087"/>
          </a:xfrm>
          <a:prstGeom prst="rect">
            <a:avLst/>
          </a:prstGeom>
          <a:noFill/>
          <a:ln/>
        </p:spPr>
        <p:txBody>
          <a:bodyPr wrap="none" lIns="0" tIns="0" rIns="0" bIns="0" rtlCol="0" anchor="t"/>
          <a:lstStyle/>
          <a:p>
            <a:pPr marL="0" indent="0" algn="l">
              <a:lnSpc>
                <a:spcPts val="3950"/>
              </a:lnSpc>
              <a:buNone/>
            </a:pPr>
            <a:r>
              <a:rPr lang="en-US" sz="3150" dirty="0">
                <a:solidFill>
                  <a:srgbClr val="2E3C4E"/>
                </a:solidFill>
                <a:latin typeface="Host Grotesk Medium" pitchFamily="34" charset="0"/>
                <a:ea typeface="Host Grotesk Medium" pitchFamily="34" charset="-122"/>
                <a:cs typeface="Host Grotesk Medium" pitchFamily="34" charset="-120"/>
              </a:rPr>
              <a:t>Komponen Sistem Politik: Suprastruktur Politik</a:t>
            </a:r>
            <a:endParaRPr lang="en-US" sz="3150" dirty="0"/>
          </a:p>
        </p:txBody>
      </p:sp>
      <p:sp>
        <p:nvSpPr>
          <p:cNvPr id="3" name="Text 1"/>
          <p:cNvSpPr/>
          <p:nvPr/>
        </p:nvSpPr>
        <p:spPr>
          <a:xfrm>
            <a:off x="642580" y="1265039"/>
            <a:ext cx="13345239" cy="722590"/>
          </a:xfrm>
          <a:prstGeom prst="rect">
            <a:avLst/>
          </a:prstGeom>
          <a:noFill/>
          <a:ln/>
        </p:spPr>
        <p:txBody>
          <a:bodyPr wrap="square" lIns="0" tIns="0" rIns="0" bIns="0" rtlCol="0" anchor="t"/>
          <a:lstStyle/>
          <a:p>
            <a:pPr marL="0" indent="0" algn="l">
              <a:lnSpc>
                <a:spcPts val="1850"/>
              </a:lnSpc>
              <a:buNone/>
            </a:pPr>
            <a:r>
              <a:rPr lang="en-US" sz="1600" b="1" dirty="0">
                <a:solidFill>
                  <a:srgbClr val="384653"/>
                </a:solidFill>
                <a:latin typeface="Roboto" pitchFamily="34" charset="0"/>
                <a:ea typeface="Roboto" pitchFamily="34" charset="-122"/>
                <a:cs typeface="Roboto" pitchFamily="34" charset="-120"/>
              </a:rPr>
              <a:t>Suprastruktur politik</a:t>
            </a:r>
            <a:r>
              <a:rPr lang="en-US" sz="1600" dirty="0">
                <a:solidFill>
                  <a:srgbClr val="384653"/>
                </a:solidFill>
                <a:latin typeface="Roboto" pitchFamily="34" charset="0"/>
                <a:ea typeface="Roboto" pitchFamily="34" charset="-122"/>
                <a:cs typeface="Roboto" pitchFamily="34" charset="-120"/>
              </a:rPr>
              <a:t> merujuk pada lembaga-lembaga formal negara yang secara langsung terlibat dalam perumusan, pelaksanaan, dan penegakan kebijakan publik. Ini adalah pilar-pilar kekuasaan negara yang diatur oleh konstitusi dan undang-undang. Suprastruktur bertindak sebagai mesin utama pemerintahan yang menggerakkan roda birokrasi dan mengatur kehidupan bernegara.</a:t>
            </a:r>
            <a:endParaRPr lang="en-US" sz="1600" dirty="0"/>
          </a:p>
        </p:txBody>
      </p:sp>
      <p:sp>
        <p:nvSpPr>
          <p:cNvPr id="4" name="Shape 2"/>
          <p:cNvSpPr/>
          <p:nvPr/>
        </p:nvSpPr>
        <p:spPr>
          <a:xfrm>
            <a:off x="642580" y="2168366"/>
            <a:ext cx="6592253" cy="2561154"/>
          </a:xfrm>
          <a:prstGeom prst="roundRect">
            <a:avLst>
              <a:gd name="adj" fmla="val 2811"/>
            </a:avLst>
          </a:prstGeom>
          <a:solidFill>
            <a:srgbClr val="C7E0E7"/>
          </a:solidFill>
          <a:ln w="22860">
            <a:solidFill>
              <a:srgbClr val="BFD3D8"/>
            </a:solidFill>
            <a:prstDash val="solid"/>
          </a:ln>
        </p:spPr>
      </p:sp>
      <p:sp>
        <p:nvSpPr>
          <p:cNvPr id="5" name="Shape 3"/>
          <p:cNvSpPr/>
          <p:nvPr/>
        </p:nvSpPr>
        <p:spPr>
          <a:xfrm>
            <a:off x="665440" y="2191226"/>
            <a:ext cx="6546533" cy="481965"/>
          </a:xfrm>
          <a:prstGeom prst="roundRect">
            <a:avLst>
              <a:gd name="adj" fmla="val 8309"/>
            </a:avLst>
          </a:prstGeom>
          <a:solidFill>
            <a:srgbClr val="D9EDF2"/>
          </a:solidFill>
          <a:ln/>
        </p:spPr>
      </p:sp>
      <p:sp>
        <p:nvSpPr>
          <p:cNvPr id="6" name="Text 4"/>
          <p:cNvSpPr/>
          <p:nvPr/>
        </p:nvSpPr>
        <p:spPr>
          <a:xfrm>
            <a:off x="3818215" y="2277785"/>
            <a:ext cx="240983" cy="301228"/>
          </a:xfrm>
          <a:prstGeom prst="rect">
            <a:avLst/>
          </a:prstGeom>
          <a:noFill/>
          <a:ln/>
        </p:spPr>
        <p:txBody>
          <a:bodyPr wrap="none" lIns="0" tIns="0" rIns="0" bIns="0" rtlCol="0" anchor="t"/>
          <a:lstStyle/>
          <a:p>
            <a:pPr marL="0" indent="0" algn="l">
              <a:lnSpc>
                <a:spcPts val="1850"/>
              </a:lnSpc>
              <a:buNone/>
            </a:pPr>
            <a:r>
              <a:rPr lang="en-US" sz="1850" dirty="0">
                <a:solidFill>
                  <a:srgbClr val="384653"/>
                </a:solidFill>
                <a:latin typeface="Host Grotesk Medium" pitchFamily="34" charset="0"/>
                <a:ea typeface="Host Grotesk Medium" pitchFamily="34" charset="-122"/>
                <a:cs typeface="Host Grotesk Medium" pitchFamily="34" charset="-120"/>
              </a:rPr>
              <a:t>1</a:t>
            </a:r>
            <a:endParaRPr lang="en-US" sz="1850" dirty="0"/>
          </a:p>
        </p:txBody>
      </p:sp>
      <p:sp>
        <p:nvSpPr>
          <p:cNvPr id="7" name="Text 5"/>
          <p:cNvSpPr/>
          <p:nvPr/>
        </p:nvSpPr>
        <p:spPr>
          <a:xfrm>
            <a:off x="826056" y="2833807"/>
            <a:ext cx="2008227" cy="250984"/>
          </a:xfrm>
          <a:prstGeom prst="rect">
            <a:avLst/>
          </a:prstGeom>
          <a:noFill/>
          <a:ln/>
        </p:spPr>
        <p:txBody>
          <a:bodyPr wrap="none" lIns="0" tIns="0" rIns="0" bIns="0" rtlCol="0" anchor="t"/>
          <a:lstStyle/>
          <a:p>
            <a:pPr marL="0" indent="0" algn="l">
              <a:lnSpc>
                <a:spcPts val="1950"/>
              </a:lnSpc>
              <a:buNone/>
            </a:pPr>
            <a:r>
              <a:rPr lang="en-US" sz="1550" dirty="0">
                <a:solidFill>
                  <a:srgbClr val="384653"/>
                </a:solidFill>
                <a:latin typeface="Host Grotesk Medium" pitchFamily="34" charset="0"/>
                <a:ea typeface="Host Grotesk Medium" pitchFamily="34" charset="-122"/>
                <a:cs typeface="Host Grotesk Medium" pitchFamily="34" charset="-120"/>
              </a:rPr>
              <a:t>1. </a:t>
            </a:r>
            <a:r>
              <a:rPr lang="en-US" sz="1600" dirty="0">
                <a:solidFill>
                  <a:srgbClr val="384653"/>
                </a:solidFill>
                <a:latin typeface="Host Grotesk Medium" pitchFamily="34" charset="0"/>
                <a:ea typeface="Host Grotesk Medium" pitchFamily="34" charset="-122"/>
                <a:cs typeface="Host Grotesk Medium" pitchFamily="34" charset="-120"/>
              </a:rPr>
              <a:t>Presiden</a:t>
            </a:r>
            <a:endParaRPr lang="en-US" sz="1600" dirty="0"/>
          </a:p>
        </p:txBody>
      </p:sp>
      <p:sp>
        <p:nvSpPr>
          <p:cNvPr id="8" name="Text 6"/>
          <p:cNvSpPr/>
          <p:nvPr/>
        </p:nvSpPr>
        <p:spPr>
          <a:xfrm>
            <a:off x="826056" y="3181112"/>
            <a:ext cx="6225302" cy="1204317"/>
          </a:xfrm>
          <a:prstGeom prst="rect">
            <a:avLst/>
          </a:prstGeom>
          <a:noFill/>
          <a:ln/>
        </p:spPr>
        <p:txBody>
          <a:bodyPr wrap="square" lIns="0" tIns="0" rIns="0" bIns="0" rtlCol="0" anchor="t"/>
          <a:lstStyle/>
          <a:p>
            <a:pPr marL="0" indent="0" algn="l">
              <a:lnSpc>
                <a:spcPts val="1850"/>
              </a:lnSpc>
              <a:buNone/>
            </a:pPr>
            <a:r>
              <a:rPr lang="en-US" sz="1600" dirty="0">
                <a:solidFill>
                  <a:srgbClr val="384653"/>
                </a:solidFill>
                <a:latin typeface="Roboto" pitchFamily="34" charset="0"/>
                <a:ea typeface="Roboto" pitchFamily="34" charset="-122"/>
                <a:cs typeface="Roboto" pitchFamily="34" charset="-120"/>
              </a:rPr>
              <a:t>Sebagai kepala negara dan kepala pemerintahan dalam sistem presidensial Indonesia, Presiden memegang kekuasaan eksekutif tertinggi. Presiden bertugas memimpin kabinet, merumuskan kebijakan nasional, dan menjadi panglima tertinggi angkatan bersenjata. Peran ini sangat sentral dalam menentukan arah pembangunan dan stabilitas negara.</a:t>
            </a:r>
            <a:endParaRPr lang="en-US" sz="1600" dirty="0"/>
          </a:p>
        </p:txBody>
      </p:sp>
      <p:sp>
        <p:nvSpPr>
          <p:cNvPr id="9" name="Shape 7"/>
          <p:cNvSpPr/>
          <p:nvPr/>
        </p:nvSpPr>
        <p:spPr>
          <a:xfrm>
            <a:off x="7395448" y="2168366"/>
            <a:ext cx="6592372" cy="2400538"/>
          </a:xfrm>
          <a:prstGeom prst="roundRect">
            <a:avLst>
              <a:gd name="adj" fmla="val 2811"/>
            </a:avLst>
          </a:prstGeom>
          <a:solidFill>
            <a:srgbClr val="C7E0E7"/>
          </a:solidFill>
          <a:ln w="22860">
            <a:solidFill>
              <a:srgbClr val="BFD3D8"/>
            </a:solidFill>
            <a:prstDash val="solid"/>
          </a:ln>
        </p:spPr>
      </p:sp>
      <p:sp>
        <p:nvSpPr>
          <p:cNvPr id="10" name="Shape 8"/>
          <p:cNvSpPr/>
          <p:nvPr/>
        </p:nvSpPr>
        <p:spPr>
          <a:xfrm>
            <a:off x="7418308" y="2191226"/>
            <a:ext cx="6546652" cy="481965"/>
          </a:xfrm>
          <a:prstGeom prst="roundRect">
            <a:avLst>
              <a:gd name="adj" fmla="val 8309"/>
            </a:avLst>
          </a:prstGeom>
          <a:solidFill>
            <a:srgbClr val="D9EDF2"/>
          </a:solidFill>
          <a:ln/>
        </p:spPr>
      </p:sp>
      <p:sp>
        <p:nvSpPr>
          <p:cNvPr id="11" name="Text 9"/>
          <p:cNvSpPr/>
          <p:nvPr/>
        </p:nvSpPr>
        <p:spPr>
          <a:xfrm>
            <a:off x="10571083" y="2277785"/>
            <a:ext cx="240983" cy="301228"/>
          </a:xfrm>
          <a:prstGeom prst="rect">
            <a:avLst/>
          </a:prstGeom>
          <a:noFill/>
          <a:ln/>
        </p:spPr>
        <p:txBody>
          <a:bodyPr wrap="none" lIns="0" tIns="0" rIns="0" bIns="0" rtlCol="0" anchor="t"/>
          <a:lstStyle/>
          <a:p>
            <a:pPr marL="0" indent="0" algn="l">
              <a:lnSpc>
                <a:spcPts val="1850"/>
              </a:lnSpc>
              <a:buNone/>
            </a:pPr>
            <a:r>
              <a:rPr lang="en-US" sz="1850" dirty="0">
                <a:solidFill>
                  <a:srgbClr val="384653"/>
                </a:solidFill>
                <a:latin typeface="Host Grotesk Medium" pitchFamily="34" charset="0"/>
                <a:ea typeface="Host Grotesk Medium" pitchFamily="34" charset="-122"/>
                <a:cs typeface="Host Grotesk Medium" pitchFamily="34" charset="-120"/>
              </a:rPr>
              <a:t>2</a:t>
            </a:r>
            <a:endParaRPr lang="en-US" sz="1850" dirty="0"/>
          </a:p>
        </p:txBody>
      </p:sp>
      <p:sp>
        <p:nvSpPr>
          <p:cNvPr id="12" name="Text 10"/>
          <p:cNvSpPr/>
          <p:nvPr/>
        </p:nvSpPr>
        <p:spPr>
          <a:xfrm>
            <a:off x="7578923" y="2833807"/>
            <a:ext cx="3187422" cy="250984"/>
          </a:xfrm>
          <a:prstGeom prst="rect">
            <a:avLst/>
          </a:prstGeom>
          <a:noFill/>
          <a:ln/>
        </p:spPr>
        <p:txBody>
          <a:bodyPr wrap="none" lIns="0" tIns="0" rIns="0" bIns="0" rtlCol="0" anchor="t"/>
          <a:lstStyle/>
          <a:p>
            <a:pPr marL="0" indent="0" algn="l">
              <a:lnSpc>
                <a:spcPts val="1950"/>
              </a:lnSpc>
              <a:buNone/>
            </a:pPr>
            <a:r>
              <a:rPr lang="en-US" sz="1550" dirty="0">
                <a:solidFill>
                  <a:srgbClr val="384653"/>
                </a:solidFill>
                <a:latin typeface="Host Grotesk Medium" pitchFamily="34" charset="0"/>
                <a:ea typeface="Host Grotesk Medium" pitchFamily="34" charset="-122"/>
                <a:cs typeface="Host Grotesk Medium" pitchFamily="34" charset="-120"/>
              </a:rPr>
              <a:t>2. Dewan Perwakilan Rakyat (DPR)</a:t>
            </a:r>
            <a:endParaRPr lang="en-US" sz="1550" dirty="0"/>
          </a:p>
        </p:txBody>
      </p:sp>
      <p:sp>
        <p:nvSpPr>
          <p:cNvPr id="13" name="Text 11"/>
          <p:cNvSpPr/>
          <p:nvPr/>
        </p:nvSpPr>
        <p:spPr>
          <a:xfrm>
            <a:off x="7578923" y="3181112"/>
            <a:ext cx="6225421" cy="963454"/>
          </a:xfrm>
          <a:prstGeom prst="rect">
            <a:avLst/>
          </a:prstGeom>
          <a:noFill/>
          <a:ln/>
        </p:spPr>
        <p:txBody>
          <a:bodyPr wrap="square" lIns="0" tIns="0" rIns="0" bIns="0" rtlCol="0" anchor="t"/>
          <a:lstStyle/>
          <a:p>
            <a:pPr marL="0" indent="0" algn="l">
              <a:lnSpc>
                <a:spcPts val="1850"/>
              </a:lnSpc>
              <a:buNone/>
            </a:pPr>
            <a:r>
              <a:rPr lang="en-US" sz="1600" dirty="0">
                <a:solidFill>
                  <a:srgbClr val="384653"/>
                </a:solidFill>
                <a:latin typeface="Roboto" pitchFamily="34" charset="0"/>
                <a:ea typeface="Roboto" pitchFamily="34" charset="-122"/>
                <a:cs typeface="Roboto" pitchFamily="34" charset="-120"/>
              </a:rPr>
              <a:t>DPR adalah lembaga legislatif yang memiliki fungsi legislasi (pembuatan undang-undang), anggaran (menetapkan APBN), dan pengawasan (mengawasi jalannya pemerintahan). Anggota DPR dipilih langsung oleh rakyat, mewakili aspirasi dan kepentingan berbagai daerah serta kelompok masyarakat.</a:t>
            </a:r>
            <a:endParaRPr lang="en-US" sz="1600" dirty="0"/>
          </a:p>
        </p:txBody>
      </p:sp>
      <p:sp>
        <p:nvSpPr>
          <p:cNvPr id="14" name="Shape 12"/>
          <p:cNvSpPr/>
          <p:nvPr/>
        </p:nvSpPr>
        <p:spPr>
          <a:xfrm>
            <a:off x="642580" y="4729520"/>
            <a:ext cx="6592253" cy="2159675"/>
          </a:xfrm>
          <a:prstGeom prst="roundRect">
            <a:avLst>
              <a:gd name="adj" fmla="val 3124"/>
            </a:avLst>
          </a:prstGeom>
          <a:solidFill>
            <a:srgbClr val="C7E0E7"/>
          </a:solidFill>
          <a:ln w="22860">
            <a:solidFill>
              <a:srgbClr val="BFD3D8"/>
            </a:solidFill>
            <a:prstDash val="solid"/>
          </a:ln>
        </p:spPr>
      </p:sp>
      <p:sp>
        <p:nvSpPr>
          <p:cNvPr id="15" name="Shape 13"/>
          <p:cNvSpPr/>
          <p:nvPr/>
        </p:nvSpPr>
        <p:spPr>
          <a:xfrm>
            <a:off x="665440" y="4752380"/>
            <a:ext cx="6546533" cy="481965"/>
          </a:xfrm>
          <a:prstGeom prst="roundRect">
            <a:avLst>
              <a:gd name="adj" fmla="val 8309"/>
            </a:avLst>
          </a:prstGeom>
          <a:solidFill>
            <a:srgbClr val="D9EDF2"/>
          </a:solidFill>
          <a:ln/>
        </p:spPr>
      </p:sp>
      <p:sp>
        <p:nvSpPr>
          <p:cNvPr id="16" name="Text 14"/>
          <p:cNvSpPr/>
          <p:nvPr/>
        </p:nvSpPr>
        <p:spPr>
          <a:xfrm>
            <a:off x="3818215" y="4838938"/>
            <a:ext cx="240983" cy="301228"/>
          </a:xfrm>
          <a:prstGeom prst="rect">
            <a:avLst/>
          </a:prstGeom>
          <a:noFill/>
          <a:ln/>
        </p:spPr>
        <p:txBody>
          <a:bodyPr wrap="none" lIns="0" tIns="0" rIns="0" bIns="0" rtlCol="0" anchor="t"/>
          <a:lstStyle/>
          <a:p>
            <a:pPr marL="0" indent="0" algn="l">
              <a:lnSpc>
                <a:spcPts val="1850"/>
              </a:lnSpc>
              <a:buNone/>
            </a:pPr>
            <a:r>
              <a:rPr lang="en-US" sz="1850" dirty="0">
                <a:solidFill>
                  <a:srgbClr val="384653"/>
                </a:solidFill>
                <a:latin typeface="Host Grotesk Medium" pitchFamily="34" charset="0"/>
                <a:ea typeface="Host Grotesk Medium" pitchFamily="34" charset="-122"/>
                <a:cs typeface="Host Grotesk Medium" pitchFamily="34" charset="-120"/>
              </a:rPr>
              <a:t>3</a:t>
            </a:r>
            <a:endParaRPr lang="en-US" sz="1850" dirty="0"/>
          </a:p>
        </p:txBody>
      </p:sp>
      <p:sp>
        <p:nvSpPr>
          <p:cNvPr id="17" name="Text 15"/>
          <p:cNvSpPr/>
          <p:nvPr/>
        </p:nvSpPr>
        <p:spPr>
          <a:xfrm>
            <a:off x="826056" y="5394960"/>
            <a:ext cx="3872508" cy="250984"/>
          </a:xfrm>
          <a:prstGeom prst="rect">
            <a:avLst/>
          </a:prstGeom>
          <a:noFill/>
          <a:ln/>
        </p:spPr>
        <p:txBody>
          <a:bodyPr wrap="none" lIns="0" tIns="0" rIns="0" bIns="0" rtlCol="0" anchor="t"/>
          <a:lstStyle/>
          <a:p>
            <a:pPr marL="0" indent="0" algn="l">
              <a:lnSpc>
                <a:spcPts val="1950"/>
              </a:lnSpc>
              <a:buNone/>
            </a:pPr>
            <a:r>
              <a:rPr lang="en-US" sz="1550" dirty="0">
                <a:solidFill>
                  <a:srgbClr val="384653"/>
                </a:solidFill>
                <a:latin typeface="Host Grotesk Medium" pitchFamily="34" charset="0"/>
                <a:ea typeface="Host Grotesk Medium" pitchFamily="34" charset="-122"/>
                <a:cs typeface="Host Grotesk Medium" pitchFamily="34" charset="-120"/>
              </a:rPr>
              <a:t>3. Majelis Permusyawaratan Rakyat (MPR)</a:t>
            </a:r>
            <a:endParaRPr lang="en-US" sz="1550" dirty="0"/>
          </a:p>
        </p:txBody>
      </p:sp>
      <p:sp>
        <p:nvSpPr>
          <p:cNvPr id="18" name="Text 16"/>
          <p:cNvSpPr/>
          <p:nvPr/>
        </p:nvSpPr>
        <p:spPr>
          <a:xfrm>
            <a:off x="826056" y="5742265"/>
            <a:ext cx="6225302" cy="963454"/>
          </a:xfrm>
          <a:prstGeom prst="rect">
            <a:avLst/>
          </a:prstGeom>
          <a:noFill/>
          <a:ln/>
        </p:spPr>
        <p:txBody>
          <a:bodyPr wrap="square" lIns="0" tIns="0" rIns="0" bIns="0" rtlCol="0" anchor="t"/>
          <a:lstStyle/>
          <a:p>
            <a:pPr marL="0" indent="0" algn="l">
              <a:lnSpc>
                <a:spcPts val="1850"/>
              </a:lnSpc>
              <a:buNone/>
            </a:pPr>
            <a:r>
              <a:rPr lang="en-US" sz="1600" dirty="0">
                <a:solidFill>
                  <a:srgbClr val="384653"/>
                </a:solidFill>
                <a:latin typeface="Roboto" pitchFamily="34" charset="0"/>
                <a:ea typeface="Roboto" pitchFamily="34" charset="-122"/>
                <a:cs typeface="Roboto" pitchFamily="34" charset="-120"/>
              </a:rPr>
              <a:t>MPR memiliki wewenang mengubah dan menetapkan UUD, melantik Presiden dan/atau Wakil Presiden, serta memberhentikan Presiden dan/atau Wakil Presiden dalam masa jabatannya menurut UUD. MPR terdiri dari anggota DPR dan anggota DPD, mencerminkan representasi daerah dan politik.</a:t>
            </a:r>
            <a:endParaRPr lang="en-US" sz="1600" dirty="0"/>
          </a:p>
        </p:txBody>
      </p:sp>
      <p:sp>
        <p:nvSpPr>
          <p:cNvPr id="19" name="Shape 17"/>
          <p:cNvSpPr/>
          <p:nvPr/>
        </p:nvSpPr>
        <p:spPr>
          <a:xfrm>
            <a:off x="7395448" y="4729520"/>
            <a:ext cx="6592372" cy="2159675"/>
          </a:xfrm>
          <a:prstGeom prst="roundRect">
            <a:avLst>
              <a:gd name="adj" fmla="val 3124"/>
            </a:avLst>
          </a:prstGeom>
          <a:solidFill>
            <a:srgbClr val="C7E0E7"/>
          </a:solidFill>
          <a:ln w="22860">
            <a:solidFill>
              <a:srgbClr val="BFD3D8"/>
            </a:solidFill>
            <a:prstDash val="solid"/>
          </a:ln>
        </p:spPr>
      </p:sp>
      <p:sp>
        <p:nvSpPr>
          <p:cNvPr id="20" name="Shape 18"/>
          <p:cNvSpPr/>
          <p:nvPr/>
        </p:nvSpPr>
        <p:spPr>
          <a:xfrm>
            <a:off x="7418308" y="4752380"/>
            <a:ext cx="6546652" cy="481965"/>
          </a:xfrm>
          <a:prstGeom prst="roundRect">
            <a:avLst>
              <a:gd name="adj" fmla="val 8309"/>
            </a:avLst>
          </a:prstGeom>
          <a:solidFill>
            <a:srgbClr val="D9EDF2"/>
          </a:solidFill>
          <a:ln/>
        </p:spPr>
      </p:sp>
      <p:sp>
        <p:nvSpPr>
          <p:cNvPr id="21" name="Text 19"/>
          <p:cNvSpPr/>
          <p:nvPr/>
        </p:nvSpPr>
        <p:spPr>
          <a:xfrm>
            <a:off x="10571083" y="4838938"/>
            <a:ext cx="240983" cy="301228"/>
          </a:xfrm>
          <a:prstGeom prst="rect">
            <a:avLst/>
          </a:prstGeom>
          <a:noFill/>
          <a:ln/>
        </p:spPr>
        <p:txBody>
          <a:bodyPr wrap="none" lIns="0" tIns="0" rIns="0" bIns="0" rtlCol="0" anchor="t"/>
          <a:lstStyle/>
          <a:p>
            <a:pPr marL="0" indent="0" algn="l">
              <a:lnSpc>
                <a:spcPts val="1850"/>
              </a:lnSpc>
              <a:buNone/>
            </a:pPr>
            <a:r>
              <a:rPr lang="en-US" sz="1850" dirty="0">
                <a:solidFill>
                  <a:srgbClr val="384653"/>
                </a:solidFill>
                <a:latin typeface="Host Grotesk Medium" pitchFamily="34" charset="0"/>
                <a:ea typeface="Host Grotesk Medium" pitchFamily="34" charset="-122"/>
                <a:cs typeface="Host Grotesk Medium" pitchFamily="34" charset="-120"/>
              </a:rPr>
              <a:t>4</a:t>
            </a:r>
            <a:endParaRPr lang="en-US" sz="1850" dirty="0"/>
          </a:p>
        </p:txBody>
      </p:sp>
      <p:sp>
        <p:nvSpPr>
          <p:cNvPr id="22" name="Text 20"/>
          <p:cNvSpPr/>
          <p:nvPr/>
        </p:nvSpPr>
        <p:spPr>
          <a:xfrm>
            <a:off x="7578923" y="5394960"/>
            <a:ext cx="2705814" cy="250984"/>
          </a:xfrm>
          <a:prstGeom prst="rect">
            <a:avLst/>
          </a:prstGeom>
          <a:noFill/>
          <a:ln/>
        </p:spPr>
        <p:txBody>
          <a:bodyPr wrap="none" lIns="0" tIns="0" rIns="0" bIns="0" rtlCol="0" anchor="t"/>
          <a:lstStyle/>
          <a:p>
            <a:pPr marL="0" indent="0" algn="l">
              <a:lnSpc>
                <a:spcPts val="1950"/>
              </a:lnSpc>
              <a:buNone/>
            </a:pPr>
            <a:r>
              <a:rPr lang="en-US" sz="1550" dirty="0">
                <a:solidFill>
                  <a:srgbClr val="384653"/>
                </a:solidFill>
                <a:latin typeface="Host Grotesk Medium" pitchFamily="34" charset="0"/>
                <a:ea typeface="Host Grotesk Medium" pitchFamily="34" charset="-122"/>
                <a:cs typeface="Host Grotesk Medium" pitchFamily="34" charset="-120"/>
              </a:rPr>
              <a:t>4. Mahkamah Konstitusi (MK)</a:t>
            </a:r>
            <a:endParaRPr lang="en-US" sz="1550" dirty="0"/>
          </a:p>
        </p:txBody>
      </p:sp>
      <p:sp>
        <p:nvSpPr>
          <p:cNvPr id="23" name="Text 21"/>
          <p:cNvSpPr/>
          <p:nvPr/>
        </p:nvSpPr>
        <p:spPr>
          <a:xfrm>
            <a:off x="7578923" y="5742265"/>
            <a:ext cx="6225421" cy="963454"/>
          </a:xfrm>
          <a:prstGeom prst="rect">
            <a:avLst/>
          </a:prstGeom>
          <a:noFill/>
          <a:ln/>
        </p:spPr>
        <p:txBody>
          <a:bodyPr wrap="square" lIns="0" tIns="0" rIns="0" bIns="0" rtlCol="0" anchor="t"/>
          <a:lstStyle/>
          <a:p>
            <a:pPr marL="0" indent="0" algn="l">
              <a:lnSpc>
                <a:spcPts val="1850"/>
              </a:lnSpc>
              <a:buNone/>
            </a:pPr>
            <a:r>
              <a:rPr lang="en-US" sz="1600" dirty="0">
                <a:solidFill>
                  <a:srgbClr val="384653"/>
                </a:solidFill>
                <a:latin typeface="Roboto" pitchFamily="34" charset="0"/>
                <a:ea typeface="Roboto" pitchFamily="34" charset="-122"/>
                <a:cs typeface="Roboto" pitchFamily="34" charset="-120"/>
              </a:rPr>
              <a:t>MK bertugas menguji undang-undang terhadap UUD, memutus sengketa kewenangan antar lembaga negara, memutus pembubaran partai politik, memutus perselisihan hasil pemilu, dan memberikan putusan atas pendapat DPR mengenai dugaan pelanggaran hukum oleh Presiden/Wakil Presiden.</a:t>
            </a:r>
            <a:endParaRPr lang="en-US" sz="1600" dirty="0"/>
          </a:p>
        </p:txBody>
      </p:sp>
      <p:sp>
        <p:nvSpPr>
          <p:cNvPr id="24" name="Text 22"/>
          <p:cNvSpPr/>
          <p:nvPr/>
        </p:nvSpPr>
        <p:spPr>
          <a:xfrm>
            <a:off x="642580" y="7069930"/>
            <a:ext cx="13345239" cy="1093681"/>
          </a:xfrm>
          <a:prstGeom prst="rect">
            <a:avLst/>
          </a:prstGeom>
          <a:noFill/>
          <a:ln/>
        </p:spPr>
        <p:txBody>
          <a:bodyPr wrap="square" lIns="0" tIns="0" rIns="0" bIns="0" rtlCol="0" anchor="t"/>
          <a:lstStyle/>
          <a:p>
            <a:pPr marL="0" indent="0" algn="l">
              <a:lnSpc>
                <a:spcPts val="1850"/>
              </a:lnSpc>
              <a:buNone/>
            </a:pPr>
            <a:r>
              <a:rPr lang="en-US" dirty="0">
                <a:solidFill>
                  <a:srgbClr val="384653"/>
                </a:solidFill>
                <a:latin typeface="Roboto" pitchFamily="34" charset="0"/>
                <a:ea typeface="Roboto" pitchFamily="34" charset="-122"/>
                <a:cs typeface="Roboto" pitchFamily="34" charset="-120"/>
              </a:rPr>
              <a:t>Fungsi utama dari suprastruktur politik adalah </a:t>
            </a:r>
            <a:r>
              <a:rPr lang="en-US" b="1" dirty="0">
                <a:latin typeface="Roboto" pitchFamily="34" charset="0"/>
                <a:ea typeface="Roboto" pitchFamily="34" charset="-122"/>
                <a:cs typeface="Roboto" pitchFamily="34" charset="-120"/>
              </a:rPr>
              <a:t>membuat kebijakan yang responsif terhadap kebutuhan masyarakat, melakukan pengawasan terhadap implementasi kebijakan tersebut, dan memberikan legitimasi terhadap kekuasaan yang dijalankan</a:t>
            </a:r>
            <a:r>
              <a:rPr lang="en-US" dirty="0">
                <a:solidFill>
                  <a:srgbClr val="384653"/>
                </a:solidFill>
                <a:latin typeface="Roboto" pitchFamily="34" charset="0"/>
                <a:ea typeface="Roboto" pitchFamily="34" charset="-122"/>
                <a:cs typeface="Roboto" pitchFamily="34" charset="-120"/>
              </a:rPr>
              <a:t>. Institusi-institusi ini saling berinteraksi dan mengawasi untuk memastikan checks and balances dalam pemerintahan yang demokratis.</a:t>
            </a:r>
            <a:endParaRPr lang="en-US" dirty="0"/>
          </a:p>
        </p:txBody>
      </p:sp>
      <p:sp>
        <p:nvSpPr>
          <p:cNvPr id="25" name="Rectangle 24">
            <a:extLst>
              <a:ext uri="{FF2B5EF4-FFF2-40B4-BE49-F238E27FC236}">
                <a16:creationId xmlns:a16="http://schemas.microsoft.com/office/drawing/2014/main" id="{F6BA30B0-ABCC-97FF-279F-60E069B7FF37}"/>
              </a:ext>
            </a:extLst>
          </p:cNvPr>
          <p:cNvSpPr/>
          <p:nvPr/>
        </p:nvSpPr>
        <p:spPr>
          <a:xfrm>
            <a:off x="12877014" y="7755493"/>
            <a:ext cx="1649691" cy="408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3663" y="504349"/>
            <a:ext cx="9346287" cy="573286"/>
          </a:xfrm>
          <a:prstGeom prst="rect">
            <a:avLst/>
          </a:prstGeom>
          <a:noFill/>
          <a:ln/>
        </p:spPr>
        <p:txBody>
          <a:bodyPr wrap="none" lIns="0" tIns="0" rIns="0" bIns="0" rtlCol="0" anchor="t"/>
          <a:lstStyle/>
          <a:p>
            <a:pPr marL="0" indent="0" algn="l">
              <a:lnSpc>
                <a:spcPts val="4500"/>
              </a:lnSpc>
              <a:buNone/>
            </a:pPr>
            <a:r>
              <a:rPr lang="en-US" sz="3600" dirty="0">
                <a:solidFill>
                  <a:srgbClr val="2E3C4E"/>
                </a:solidFill>
                <a:latin typeface="Host Grotesk Medium" pitchFamily="34" charset="0"/>
                <a:ea typeface="Host Grotesk Medium" pitchFamily="34" charset="-122"/>
                <a:cs typeface="Host Grotesk Medium" pitchFamily="34" charset="-120"/>
              </a:rPr>
              <a:t>Komponen Sistem Politik: Infrastruktur Politik</a:t>
            </a:r>
            <a:endParaRPr lang="en-US" sz="3600" dirty="0"/>
          </a:p>
        </p:txBody>
      </p:sp>
      <p:sp>
        <p:nvSpPr>
          <p:cNvPr id="3" name="Text 1"/>
          <p:cNvSpPr/>
          <p:nvPr/>
        </p:nvSpPr>
        <p:spPr>
          <a:xfrm>
            <a:off x="733663" y="1444466"/>
            <a:ext cx="13163074" cy="825460"/>
          </a:xfrm>
          <a:prstGeom prst="rect">
            <a:avLst/>
          </a:prstGeom>
          <a:noFill/>
          <a:ln/>
        </p:spPr>
        <p:txBody>
          <a:bodyPr wrap="square" lIns="0" tIns="0" rIns="0" bIns="0" rtlCol="0" anchor="t"/>
          <a:lstStyle/>
          <a:p>
            <a:pPr marL="0" indent="0" algn="l">
              <a:lnSpc>
                <a:spcPts val="2150"/>
              </a:lnSpc>
              <a:buNone/>
            </a:pPr>
            <a:r>
              <a:rPr lang="en-US" sz="1400" dirty="0">
                <a:solidFill>
                  <a:srgbClr val="384653"/>
                </a:solidFill>
                <a:latin typeface="Roboto" pitchFamily="34" charset="0"/>
                <a:ea typeface="Roboto" pitchFamily="34" charset="-122"/>
                <a:cs typeface="Roboto" pitchFamily="34" charset="-120"/>
              </a:rPr>
              <a:t>Berbeda dengan suprastruktur yang bersifat formal, </a:t>
            </a:r>
            <a:r>
              <a:rPr lang="en-US" sz="1400" b="1" dirty="0">
                <a:solidFill>
                  <a:srgbClr val="384653"/>
                </a:solidFill>
                <a:latin typeface="Roboto" pitchFamily="34" charset="0"/>
                <a:ea typeface="Roboto" pitchFamily="34" charset="-122"/>
                <a:cs typeface="Roboto" pitchFamily="34" charset="-120"/>
              </a:rPr>
              <a:t>infrastruktur politik</a:t>
            </a:r>
            <a:r>
              <a:rPr lang="en-US" sz="1400" dirty="0">
                <a:solidFill>
                  <a:srgbClr val="384653"/>
                </a:solidFill>
                <a:latin typeface="Roboto" pitchFamily="34" charset="0"/>
                <a:ea typeface="Roboto" pitchFamily="34" charset="-122"/>
                <a:cs typeface="Roboto" pitchFamily="34" charset="-120"/>
              </a:rPr>
              <a:t> adalah lembaga-lembaga non-pemerintah yang berperan penting dalam membentuk dan mempengaruhi proses politik. Mereka berfungsi sebagai jembatan antara masyarakat dan suprastruktur, menyalurkan aspirasi, mengartikulasi kepentingan, dan mengontrol jalannya pemerintahan.</a:t>
            </a:r>
            <a:endParaRPr lang="en-US" sz="1400" dirty="0"/>
          </a:p>
        </p:txBody>
      </p:sp>
      <p:pic>
        <p:nvPicPr>
          <p:cNvPr id="4" name="Image 0" descr="preencoded.png"/>
          <p:cNvPicPr>
            <a:picLocks noChangeAspect="1"/>
          </p:cNvPicPr>
          <p:nvPr/>
        </p:nvPicPr>
        <p:blipFill>
          <a:blip r:embed="rId3"/>
          <a:stretch>
            <a:fillRect/>
          </a:stretch>
        </p:blipFill>
        <p:spPr>
          <a:xfrm>
            <a:off x="733663" y="2476262"/>
            <a:ext cx="550188" cy="550188"/>
          </a:xfrm>
          <a:prstGeom prst="rect">
            <a:avLst/>
          </a:prstGeom>
        </p:spPr>
      </p:pic>
      <p:sp>
        <p:nvSpPr>
          <p:cNvPr id="5" name="Text 2"/>
          <p:cNvSpPr/>
          <p:nvPr/>
        </p:nvSpPr>
        <p:spPr>
          <a:xfrm>
            <a:off x="1513046" y="2630924"/>
            <a:ext cx="2292906" cy="286583"/>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Partai Politik</a:t>
            </a:r>
            <a:endParaRPr lang="en-US" sz="1800" dirty="0"/>
          </a:p>
        </p:txBody>
      </p:sp>
      <p:sp>
        <p:nvSpPr>
          <p:cNvPr id="6" name="Text 3"/>
          <p:cNvSpPr/>
          <p:nvPr/>
        </p:nvSpPr>
        <p:spPr>
          <a:xfrm>
            <a:off x="1513046" y="3027521"/>
            <a:ext cx="5687497" cy="1375767"/>
          </a:xfrm>
          <a:prstGeom prst="rect">
            <a:avLst/>
          </a:prstGeom>
          <a:noFill/>
          <a:ln/>
        </p:spPr>
        <p:txBody>
          <a:bodyPr wrap="square" lIns="0" tIns="0" rIns="0" bIns="0" rtlCol="0" anchor="t"/>
          <a:lstStyle/>
          <a:p>
            <a:pPr marL="0" indent="0" algn="l">
              <a:lnSpc>
                <a:spcPts val="2150"/>
              </a:lnSpc>
              <a:buNone/>
            </a:pPr>
            <a:r>
              <a:rPr lang="en-US" sz="1400" dirty="0">
                <a:solidFill>
                  <a:srgbClr val="384653"/>
                </a:solidFill>
                <a:latin typeface="Roboto" pitchFamily="34" charset="0"/>
                <a:ea typeface="Roboto" pitchFamily="34" charset="-122"/>
                <a:cs typeface="Roboto" pitchFamily="34" charset="-120"/>
              </a:rPr>
              <a:t>Partai politik adalah saluran utama aspirasi rakyat untuk berpartisipasi dalam pemerintahan. Mereka merekrut kandidat, merumuskan platform kebijakan, dan memobilisasi pemilih untuk memenangkan pemilu. Partai bertindak sebagai agregator kepentingan yang beragam.</a:t>
            </a:r>
            <a:endParaRPr lang="en-US" sz="1400" dirty="0"/>
          </a:p>
        </p:txBody>
      </p:sp>
      <p:pic>
        <p:nvPicPr>
          <p:cNvPr id="7" name="Image 1" descr="preencoded.png"/>
          <p:cNvPicPr>
            <a:picLocks noChangeAspect="1"/>
          </p:cNvPicPr>
          <p:nvPr/>
        </p:nvPicPr>
        <p:blipFill>
          <a:blip r:embed="rId4"/>
          <a:stretch>
            <a:fillRect/>
          </a:stretch>
        </p:blipFill>
        <p:spPr>
          <a:xfrm>
            <a:off x="7429738" y="2476262"/>
            <a:ext cx="550188" cy="550188"/>
          </a:xfrm>
          <a:prstGeom prst="rect">
            <a:avLst/>
          </a:prstGeom>
        </p:spPr>
      </p:pic>
      <p:sp>
        <p:nvSpPr>
          <p:cNvPr id="8" name="Text 4"/>
          <p:cNvSpPr/>
          <p:nvPr/>
        </p:nvSpPr>
        <p:spPr>
          <a:xfrm>
            <a:off x="8209121" y="2630924"/>
            <a:ext cx="2424232" cy="286583"/>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Kelompok Kepentingan</a:t>
            </a:r>
            <a:endParaRPr lang="en-US" sz="1800" dirty="0"/>
          </a:p>
        </p:txBody>
      </p:sp>
      <p:sp>
        <p:nvSpPr>
          <p:cNvPr id="9" name="Text 5"/>
          <p:cNvSpPr/>
          <p:nvPr/>
        </p:nvSpPr>
        <p:spPr>
          <a:xfrm>
            <a:off x="8209121" y="3027521"/>
            <a:ext cx="5687616" cy="1375767"/>
          </a:xfrm>
          <a:prstGeom prst="rect">
            <a:avLst/>
          </a:prstGeom>
          <a:noFill/>
          <a:ln/>
        </p:spPr>
        <p:txBody>
          <a:bodyPr wrap="square" lIns="0" tIns="0" rIns="0" bIns="0" rtlCol="0" anchor="t"/>
          <a:lstStyle/>
          <a:p>
            <a:pPr marL="0" indent="0" algn="l">
              <a:lnSpc>
                <a:spcPts val="2150"/>
              </a:lnSpc>
              <a:buNone/>
            </a:pPr>
            <a:r>
              <a:rPr lang="en-US" sz="1400" dirty="0">
                <a:solidFill>
                  <a:srgbClr val="384653"/>
                </a:solidFill>
                <a:latin typeface="Roboto" pitchFamily="34" charset="0"/>
                <a:ea typeface="Roboto" pitchFamily="34" charset="-122"/>
                <a:cs typeface="Roboto" pitchFamily="34" charset="-120"/>
              </a:rPr>
              <a:t>Kelompok kepentingan adalah organisasi yang berupaya mempengaruhi kebijakan publik untuk melindungi atau mempromosikan kepentingan anggotanya. Mereka bisa berupa serikat pekerja, asosiasi bisnis, organisasi lingkungan, atau kelompok advokasi lainnya.</a:t>
            </a:r>
            <a:endParaRPr lang="en-US" sz="1400" dirty="0"/>
          </a:p>
        </p:txBody>
      </p:sp>
      <p:pic>
        <p:nvPicPr>
          <p:cNvPr id="10" name="Image 2" descr="preencoded.png"/>
          <p:cNvPicPr>
            <a:picLocks noChangeAspect="1"/>
          </p:cNvPicPr>
          <p:nvPr/>
        </p:nvPicPr>
        <p:blipFill>
          <a:blip r:embed="rId5"/>
          <a:stretch>
            <a:fillRect/>
          </a:stretch>
        </p:blipFill>
        <p:spPr>
          <a:xfrm>
            <a:off x="733663" y="4770120"/>
            <a:ext cx="550188" cy="550188"/>
          </a:xfrm>
          <a:prstGeom prst="rect">
            <a:avLst/>
          </a:prstGeom>
        </p:spPr>
      </p:pic>
      <p:sp>
        <p:nvSpPr>
          <p:cNvPr id="11" name="Text 6"/>
          <p:cNvSpPr/>
          <p:nvPr/>
        </p:nvSpPr>
        <p:spPr>
          <a:xfrm>
            <a:off x="1513046" y="4924782"/>
            <a:ext cx="2292906" cy="286583"/>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Media Massa</a:t>
            </a:r>
            <a:endParaRPr lang="en-US" sz="1800" dirty="0"/>
          </a:p>
        </p:txBody>
      </p:sp>
      <p:sp>
        <p:nvSpPr>
          <p:cNvPr id="12" name="Text 7"/>
          <p:cNvSpPr/>
          <p:nvPr/>
        </p:nvSpPr>
        <p:spPr>
          <a:xfrm>
            <a:off x="1513046" y="5321379"/>
            <a:ext cx="5687497" cy="1100614"/>
          </a:xfrm>
          <a:prstGeom prst="rect">
            <a:avLst/>
          </a:prstGeom>
          <a:noFill/>
          <a:ln/>
        </p:spPr>
        <p:txBody>
          <a:bodyPr wrap="square" lIns="0" tIns="0" rIns="0" bIns="0" rtlCol="0" anchor="t"/>
          <a:lstStyle/>
          <a:p>
            <a:pPr marL="0" indent="0" algn="l">
              <a:lnSpc>
                <a:spcPts val="2150"/>
              </a:lnSpc>
              <a:buNone/>
            </a:pPr>
            <a:r>
              <a:rPr lang="en-US" sz="1400" dirty="0">
                <a:solidFill>
                  <a:srgbClr val="384653"/>
                </a:solidFill>
                <a:latin typeface="Roboto" pitchFamily="34" charset="0"/>
                <a:ea typeface="Roboto" pitchFamily="34" charset="-122"/>
                <a:cs typeface="Roboto" pitchFamily="34" charset="-120"/>
              </a:rPr>
              <a:t>Media massa (cetak, elektronik, digital) berperan sebagai penyebar informasi, pembentuk opini publik, dan pengawas pemerintahan. Mereka menyajikan berita, analisis, dan forum diskusi yang krusial bagi partisipasi warga negara yang terinformasi.</a:t>
            </a:r>
            <a:endParaRPr lang="en-US" sz="1400" dirty="0"/>
          </a:p>
        </p:txBody>
      </p:sp>
      <p:pic>
        <p:nvPicPr>
          <p:cNvPr id="13" name="Image 3" descr="preencoded.png"/>
          <p:cNvPicPr>
            <a:picLocks noChangeAspect="1"/>
          </p:cNvPicPr>
          <p:nvPr/>
        </p:nvPicPr>
        <p:blipFill>
          <a:blip r:embed="rId6"/>
          <a:stretch>
            <a:fillRect/>
          </a:stretch>
        </p:blipFill>
        <p:spPr>
          <a:xfrm>
            <a:off x="7429738" y="4770120"/>
            <a:ext cx="550188" cy="550188"/>
          </a:xfrm>
          <a:prstGeom prst="rect">
            <a:avLst/>
          </a:prstGeom>
        </p:spPr>
      </p:pic>
      <p:sp>
        <p:nvSpPr>
          <p:cNvPr id="14" name="Text 8"/>
          <p:cNvSpPr/>
          <p:nvPr/>
        </p:nvSpPr>
        <p:spPr>
          <a:xfrm>
            <a:off x="8209121" y="4924782"/>
            <a:ext cx="2292906" cy="286583"/>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Masyarakat Sipil</a:t>
            </a:r>
            <a:endParaRPr lang="en-US" sz="1800" dirty="0"/>
          </a:p>
        </p:txBody>
      </p:sp>
      <p:sp>
        <p:nvSpPr>
          <p:cNvPr id="15" name="Text 9"/>
          <p:cNvSpPr/>
          <p:nvPr/>
        </p:nvSpPr>
        <p:spPr>
          <a:xfrm>
            <a:off x="8209121" y="5321379"/>
            <a:ext cx="5687616" cy="1375767"/>
          </a:xfrm>
          <a:prstGeom prst="rect">
            <a:avLst/>
          </a:prstGeom>
          <a:noFill/>
          <a:ln/>
        </p:spPr>
        <p:txBody>
          <a:bodyPr wrap="square" lIns="0" tIns="0" rIns="0" bIns="0" rtlCol="0" anchor="t"/>
          <a:lstStyle/>
          <a:p>
            <a:pPr marL="0" indent="0" algn="l">
              <a:lnSpc>
                <a:spcPts val="2150"/>
              </a:lnSpc>
              <a:buNone/>
            </a:pPr>
            <a:r>
              <a:rPr lang="en-US" sz="1400" dirty="0">
                <a:solidFill>
                  <a:srgbClr val="384653"/>
                </a:solidFill>
                <a:latin typeface="Roboto" pitchFamily="34" charset="0"/>
                <a:ea typeface="Roboto" pitchFamily="34" charset="-122"/>
                <a:cs typeface="Roboto" pitchFamily="34" charset="-120"/>
              </a:rPr>
              <a:t>Masyarakat sipil meliputi berbagai organisasi non-pemerintah (LSM), komunitas agama, lembaga swadaya masyarakat, dan gerakan sosial yang beraksi di luar kerangka negara dan pasar. Mereka seringkali menjadi garda terdepan dalam advokasi hak asasi manusia, keadilan sosial, dan tata kelola yang baik.</a:t>
            </a:r>
            <a:endParaRPr lang="en-US" sz="1400" dirty="0"/>
          </a:p>
        </p:txBody>
      </p:sp>
      <p:sp>
        <p:nvSpPr>
          <p:cNvPr id="16" name="Text 10"/>
          <p:cNvSpPr/>
          <p:nvPr/>
        </p:nvSpPr>
        <p:spPr>
          <a:xfrm>
            <a:off x="733663" y="6903482"/>
            <a:ext cx="13163074" cy="825460"/>
          </a:xfrm>
          <a:prstGeom prst="rect">
            <a:avLst/>
          </a:prstGeom>
          <a:noFill/>
          <a:ln/>
        </p:spPr>
        <p:txBody>
          <a:bodyPr wrap="square" lIns="0" tIns="0" rIns="0" bIns="0" rtlCol="0" anchor="t"/>
          <a:lstStyle/>
          <a:p>
            <a:pPr marL="0" indent="0" algn="l">
              <a:lnSpc>
                <a:spcPts val="2150"/>
              </a:lnSpc>
              <a:buNone/>
            </a:pPr>
            <a:r>
              <a:rPr lang="en-US" sz="1400" dirty="0">
                <a:solidFill>
                  <a:srgbClr val="384653"/>
                </a:solidFill>
                <a:latin typeface="Roboto" pitchFamily="34" charset="0"/>
                <a:ea typeface="Roboto" pitchFamily="34" charset="-122"/>
                <a:cs typeface="Roboto" pitchFamily="34" charset="-120"/>
              </a:rPr>
              <a:t>Infrastruktur politik memainkan peran vital dalam </a:t>
            </a:r>
            <a:r>
              <a:rPr lang="en-US" sz="1400" b="1" dirty="0">
                <a:latin typeface="Roboto" pitchFamily="34" charset="0"/>
                <a:ea typeface="Roboto" pitchFamily="34" charset="-122"/>
                <a:cs typeface="Roboto" pitchFamily="34" charset="-120"/>
              </a:rPr>
              <a:t>sosialisasi politik </a:t>
            </a:r>
            <a:r>
              <a:rPr lang="en-US" sz="1400" dirty="0">
                <a:solidFill>
                  <a:srgbClr val="384653"/>
                </a:solidFill>
                <a:latin typeface="Roboto" pitchFamily="34" charset="0"/>
                <a:ea typeface="Roboto" pitchFamily="34" charset="-122"/>
                <a:cs typeface="Roboto" pitchFamily="34" charset="-120"/>
              </a:rPr>
              <a:t>(membentuk pandangan politik warga), </a:t>
            </a:r>
            <a:r>
              <a:rPr lang="en-US" sz="1400" b="1" dirty="0">
                <a:latin typeface="Roboto" pitchFamily="34" charset="0"/>
                <a:ea typeface="Roboto" pitchFamily="34" charset="-122"/>
                <a:cs typeface="Roboto" pitchFamily="34" charset="-120"/>
              </a:rPr>
              <a:t>partisipasi politik (</a:t>
            </a:r>
            <a:r>
              <a:rPr lang="en-US" sz="1400" dirty="0">
                <a:solidFill>
                  <a:srgbClr val="384653"/>
                </a:solidFill>
                <a:latin typeface="Roboto" pitchFamily="34" charset="0"/>
                <a:ea typeface="Roboto" pitchFamily="34" charset="-122"/>
                <a:cs typeface="Roboto" pitchFamily="34" charset="-120"/>
              </a:rPr>
              <a:t>mendorong warga terlibat dalam proses politik), dan </a:t>
            </a:r>
            <a:r>
              <a:rPr lang="en-US" sz="1400" b="1" dirty="0">
                <a:latin typeface="Roboto" pitchFamily="34" charset="0"/>
                <a:ea typeface="Roboto" pitchFamily="34" charset="-122"/>
                <a:cs typeface="Roboto" pitchFamily="34" charset="-120"/>
              </a:rPr>
              <a:t>komunikasi politik </a:t>
            </a:r>
            <a:r>
              <a:rPr lang="en-US" sz="1400" dirty="0">
                <a:solidFill>
                  <a:srgbClr val="384653"/>
                </a:solidFill>
                <a:latin typeface="Roboto" pitchFamily="34" charset="0"/>
                <a:ea typeface="Roboto" pitchFamily="34" charset="-122"/>
                <a:cs typeface="Roboto" pitchFamily="34" charset="-120"/>
              </a:rPr>
              <a:t>(menyalurkan informasi dan aspirasi dua arah antara pemerintah dan masyarakat). Contoh nyata adalah peran partai politik sebagai saluran utama aspirasi rakyat dalam Pemilu 2024-2025, di mana mereka mengusung calon dan platform yang diharapkan mewakili suara pemilih.</a:t>
            </a:r>
            <a:endParaRPr lang="en-US" sz="1400" dirty="0"/>
          </a:p>
        </p:txBody>
      </p:sp>
      <p:pic>
        <p:nvPicPr>
          <p:cNvPr id="17" name="Picture 16">
            <a:extLst>
              <a:ext uri="{FF2B5EF4-FFF2-40B4-BE49-F238E27FC236}">
                <a16:creationId xmlns:a16="http://schemas.microsoft.com/office/drawing/2014/main" id="{C628C7DA-A4A9-39BB-6CB9-E48B2E8CCED5}"/>
              </a:ext>
            </a:extLst>
          </p:cNvPr>
          <p:cNvPicPr>
            <a:picLocks noChangeAspect="1"/>
          </p:cNvPicPr>
          <p:nvPr/>
        </p:nvPicPr>
        <p:blipFill>
          <a:blip r:embed="rId7"/>
          <a:stretch>
            <a:fillRect/>
          </a:stretch>
        </p:blipFill>
        <p:spPr>
          <a:xfrm>
            <a:off x="12877445" y="7733655"/>
            <a:ext cx="1658256" cy="4145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5329" y="907494"/>
            <a:ext cx="6310908" cy="566738"/>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Fungsi Sistem Politik Indonesia</a:t>
            </a:r>
            <a:endParaRPr lang="en-US" sz="3550" dirty="0"/>
          </a:p>
        </p:txBody>
      </p:sp>
      <p:sp>
        <p:nvSpPr>
          <p:cNvPr id="3" name="Text 1"/>
          <p:cNvSpPr/>
          <p:nvPr/>
        </p:nvSpPr>
        <p:spPr>
          <a:xfrm>
            <a:off x="725329" y="1836896"/>
            <a:ext cx="13179743" cy="1087755"/>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Sistem politik tidak hanya sekumpulan lembaga, tetapi juga memiliki serangkaian fungsi krusial yang harus dijalankan untuk menjaga keberlangsungan dan stabilitas negara. Menurut pandangan ahli hukum tata negara </a:t>
            </a:r>
            <a:r>
              <a:rPr lang="en-US" sz="1600" b="1" dirty="0">
                <a:solidFill>
                  <a:srgbClr val="384653"/>
                </a:solidFill>
                <a:latin typeface="Roboto" pitchFamily="34" charset="0"/>
                <a:ea typeface="Roboto" pitchFamily="34" charset="-122"/>
                <a:cs typeface="Roboto" pitchFamily="34" charset="-120"/>
              </a:rPr>
              <a:t>Mahfud MD</a:t>
            </a:r>
            <a:r>
              <a:rPr lang="en-US" sz="1600" dirty="0">
                <a:solidFill>
                  <a:srgbClr val="384653"/>
                </a:solidFill>
                <a:latin typeface="Roboto" pitchFamily="34" charset="0"/>
                <a:ea typeface="Roboto" pitchFamily="34" charset="-122"/>
                <a:cs typeface="Roboto" pitchFamily="34" charset="-120"/>
              </a:rPr>
              <a:t>, sistem politik berfungsi </a:t>
            </a:r>
            <a:r>
              <a:rPr lang="en-US" sz="1600" b="1" dirty="0">
                <a:latin typeface="Roboto" pitchFamily="34" charset="0"/>
                <a:ea typeface="Roboto" pitchFamily="34" charset="-122"/>
                <a:cs typeface="Roboto" pitchFamily="34" charset="-120"/>
              </a:rPr>
              <a:t>mengatur hubungan antar lembaga negara dan menjamin stabilitas pemerintahan. </a:t>
            </a:r>
            <a:r>
              <a:rPr lang="en-US" sz="1600" dirty="0">
                <a:solidFill>
                  <a:srgbClr val="384653"/>
                </a:solidFill>
                <a:latin typeface="Roboto" pitchFamily="34" charset="0"/>
                <a:ea typeface="Roboto" pitchFamily="34" charset="-122"/>
                <a:cs typeface="Roboto" pitchFamily="34" charset="-120"/>
              </a:rPr>
              <a:t>Ini berarti sistem harus memastikan setiap komponen bekerja secara harmonis, tidak saling tumpang tindih atau bertabrakan, demi terciptanya tatanan yang tertib dan efektif.</a:t>
            </a:r>
            <a:endParaRPr lang="en-US" sz="1600" dirty="0"/>
          </a:p>
        </p:txBody>
      </p:sp>
      <p:sp>
        <p:nvSpPr>
          <p:cNvPr id="4" name="Shape 2"/>
          <p:cNvSpPr/>
          <p:nvPr/>
        </p:nvSpPr>
        <p:spPr>
          <a:xfrm>
            <a:off x="725329" y="3128605"/>
            <a:ext cx="408027" cy="408027"/>
          </a:xfrm>
          <a:prstGeom prst="roundRect">
            <a:avLst>
              <a:gd name="adj" fmla="val 18667"/>
            </a:avLst>
          </a:prstGeom>
          <a:solidFill>
            <a:srgbClr val="D9EDF2"/>
          </a:solidFill>
          <a:ln w="7620">
            <a:solidFill>
              <a:srgbClr val="BFD3D8"/>
            </a:solidFill>
            <a:prstDash val="solid"/>
          </a:ln>
        </p:spPr>
      </p:sp>
      <p:sp>
        <p:nvSpPr>
          <p:cNvPr id="5" name="Text 3"/>
          <p:cNvSpPr/>
          <p:nvPr/>
        </p:nvSpPr>
        <p:spPr>
          <a:xfrm>
            <a:off x="793313" y="3162598"/>
            <a:ext cx="271939" cy="339923"/>
          </a:xfrm>
          <a:prstGeom prst="rect">
            <a:avLst/>
          </a:prstGeom>
          <a:noFill/>
          <a:ln/>
        </p:spPr>
        <p:txBody>
          <a:bodyPr wrap="none" lIns="0" tIns="0" rIns="0" bIns="0" rtlCol="0" anchor="t"/>
          <a:lstStyle/>
          <a:p>
            <a:pPr marL="0" indent="0" algn="ctr">
              <a:lnSpc>
                <a:spcPts val="2100"/>
              </a:lnSpc>
              <a:buNone/>
            </a:pPr>
            <a:r>
              <a:rPr lang="en-US" sz="2100" dirty="0">
                <a:solidFill>
                  <a:srgbClr val="384653"/>
                </a:solidFill>
                <a:latin typeface="Host Grotesk Medium" pitchFamily="34" charset="0"/>
                <a:ea typeface="Host Grotesk Medium" pitchFamily="34" charset="-122"/>
                <a:cs typeface="Host Grotesk Medium" pitchFamily="34" charset="-120"/>
              </a:rPr>
              <a:t>1</a:t>
            </a:r>
            <a:endParaRPr lang="en-US" sz="2100" dirty="0"/>
          </a:p>
        </p:txBody>
      </p:sp>
      <p:sp>
        <p:nvSpPr>
          <p:cNvPr id="6" name="Text 4"/>
          <p:cNvSpPr/>
          <p:nvPr/>
        </p:nvSpPr>
        <p:spPr>
          <a:xfrm>
            <a:off x="1314688" y="3190875"/>
            <a:ext cx="2756178" cy="283369"/>
          </a:xfrm>
          <a:prstGeom prst="rect">
            <a:avLst/>
          </a:prstGeom>
          <a:noFill/>
          <a:ln/>
        </p:spPr>
        <p:txBody>
          <a:bodyPr wrap="none" lIns="0" tIns="0" rIns="0" bIns="0" rtlCol="0" anchor="t"/>
          <a:lstStyle/>
          <a:p>
            <a:pPr marL="0" indent="0" algn="l">
              <a:lnSpc>
                <a:spcPts val="2200"/>
              </a:lnSpc>
              <a:buNone/>
            </a:pPr>
            <a:r>
              <a:rPr lang="en-US" sz="1750" dirty="0">
                <a:solidFill>
                  <a:srgbClr val="384653"/>
                </a:solidFill>
                <a:latin typeface="Host Grotesk Medium" pitchFamily="34" charset="0"/>
                <a:ea typeface="Host Grotesk Medium" pitchFamily="34" charset="-122"/>
                <a:cs typeface="Host Grotesk Medium" pitchFamily="34" charset="-120"/>
              </a:rPr>
              <a:t> Pengambilan Keputusan</a:t>
            </a:r>
            <a:endParaRPr lang="en-US" sz="1750" dirty="0"/>
          </a:p>
        </p:txBody>
      </p:sp>
      <p:sp>
        <p:nvSpPr>
          <p:cNvPr id="7" name="Text 5"/>
          <p:cNvSpPr/>
          <p:nvPr/>
        </p:nvSpPr>
        <p:spPr>
          <a:xfrm>
            <a:off x="1314688" y="3582948"/>
            <a:ext cx="3652838" cy="2991326"/>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Fungsi ini mencakup proses perumusan, penetapan, dan pelaksanaan kebijakan publik. Sistem politik harus mampu mengidentifikasi masalah, mengumpulkan informasi, menganalisis pilihan, dan akhirnya memilih tindakan yang paling tepat untuk kepentingan umum. Ini melibatkan partisipasi dari berbagai aktor dan lembaga, baik suprastruktur maupun infrastruktur, untuk mencapai konsensus atau keputusan yang mengikat.</a:t>
            </a:r>
            <a:endParaRPr lang="en-US" sz="1600" dirty="0"/>
          </a:p>
        </p:txBody>
      </p:sp>
      <p:sp>
        <p:nvSpPr>
          <p:cNvPr id="8" name="Shape 6"/>
          <p:cNvSpPr/>
          <p:nvPr/>
        </p:nvSpPr>
        <p:spPr>
          <a:xfrm>
            <a:off x="5194102" y="3128605"/>
            <a:ext cx="408027" cy="408027"/>
          </a:xfrm>
          <a:prstGeom prst="roundRect">
            <a:avLst>
              <a:gd name="adj" fmla="val 18667"/>
            </a:avLst>
          </a:prstGeom>
          <a:solidFill>
            <a:srgbClr val="D9EDF2"/>
          </a:solidFill>
          <a:ln w="7620">
            <a:solidFill>
              <a:srgbClr val="BFD3D8"/>
            </a:solidFill>
            <a:prstDash val="solid"/>
          </a:ln>
        </p:spPr>
      </p:sp>
      <p:sp>
        <p:nvSpPr>
          <p:cNvPr id="9" name="Text 7"/>
          <p:cNvSpPr/>
          <p:nvPr/>
        </p:nvSpPr>
        <p:spPr>
          <a:xfrm>
            <a:off x="5262086" y="3162598"/>
            <a:ext cx="271939" cy="339923"/>
          </a:xfrm>
          <a:prstGeom prst="rect">
            <a:avLst/>
          </a:prstGeom>
          <a:noFill/>
          <a:ln/>
        </p:spPr>
        <p:txBody>
          <a:bodyPr wrap="none" lIns="0" tIns="0" rIns="0" bIns="0" rtlCol="0" anchor="t"/>
          <a:lstStyle/>
          <a:p>
            <a:pPr marL="0" indent="0" algn="ctr">
              <a:lnSpc>
                <a:spcPts val="2100"/>
              </a:lnSpc>
              <a:buNone/>
            </a:pPr>
            <a:r>
              <a:rPr lang="en-US" sz="2100" dirty="0">
                <a:solidFill>
                  <a:srgbClr val="384653"/>
                </a:solidFill>
                <a:latin typeface="Host Grotesk Medium" pitchFamily="34" charset="0"/>
                <a:ea typeface="Host Grotesk Medium" pitchFamily="34" charset="-122"/>
                <a:cs typeface="Host Grotesk Medium" pitchFamily="34" charset="-120"/>
              </a:rPr>
              <a:t>2</a:t>
            </a:r>
            <a:endParaRPr lang="en-US" sz="2100" dirty="0"/>
          </a:p>
        </p:txBody>
      </p:sp>
      <p:sp>
        <p:nvSpPr>
          <p:cNvPr id="10" name="Text 8"/>
          <p:cNvSpPr/>
          <p:nvPr/>
        </p:nvSpPr>
        <p:spPr>
          <a:xfrm>
            <a:off x="5783461" y="3190875"/>
            <a:ext cx="2266831" cy="283369"/>
          </a:xfrm>
          <a:prstGeom prst="rect">
            <a:avLst/>
          </a:prstGeom>
          <a:noFill/>
          <a:ln/>
        </p:spPr>
        <p:txBody>
          <a:bodyPr wrap="none" lIns="0" tIns="0" rIns="0" bIns="0" rtlCol="0" anchor="t"/>
          <a:lstStyle/>
          <a:p>
            <a:pPr marL="0" indent="0" algn="l">
              <a:lnSpc>
                <a:spcPts val="2200"/>
              </a:lnSpc>
              <a:buNone/>
            </a:pPr>
            <a:r>
              <a:rPr lang="en-US" sz="1750" dirty="0">
                <a:solidFill>
                  <a:srgbClr val="384653"/>
                </a:solidFill>
                <a:latin typeface="Host Grotesk Medium" pitchFamily="34" charset="0"/>
                <a:ea typeface="Host Grotesk Medium" pitchFamily="34" charset="-122"/>
                <a:cs typeface="Host Grotesk Medium" pitchFamily="34" charset="-120"/>
              </a:rPr>
              <a:t> Integrasi Sosial</a:t>
            </a:r>
            <a:endParaRPr lang="en-US" sz="1750" dirty="0"/>
          </a:p>
        </p:txBody>
      </p:sp>
      <p:sp>
        <p:nvSpPr>
          <p:cNvPr id="11" name="Text 9"/>
          <p:cNvSpPr/>
          <p:nvPr/>
        </p:nvSpPr>
        <p:spPr>
          <a:xfrm>
            <a:off x="5783461" y="3582948"/>
            <a:ext cx="3652838" cy="2719388"/>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Sistem politik berfungsi menyatukan berbagai kelompok masyarakat yang memiliki latar belakang, kepentingan, dan ideologi yang berbeda. Melalui mekanisme politik, konflik dan perbedaan dapat dimitigasi, serta dicari titik temu untuk mencapai tujuan bersama. Integrasi sosial penting untuk membangun kohesi nasional dan mencegah disintegrasi yang disebabkan oleh polarisasi.</a:t>
            </a:r>
            <a:endParaRPr lang="en-US" sz="1600" dirty="0"/>
          </a:p>
        </p:txBody>
      </p:sp>
      <p:sp>
        <p:nvSpPr>
          <p:cNvPr id="12" name="Shape 10"/>
          <p:cNvSpPr/>
          <p:nvPr/>
        </p:nvSpPr>
        <p:spPr>
          <a:xfrm>
            <a:off x="9662874" y="3128605"/>
            <a:ext cx="408027" cy="408027"/>
          </a:xfrm>
          <a:prstGeom prst="roundRect">
            <a:avLst>
              <a:gd name="adj" fmla="val 18667"/>
            </a:avLst>
          </a:prstGeom>
          <a:solidFill>
            <a:srgbClr val="D9EDF2"/>
          </a:solidFill>
          <a:ln w="7620">
            <a:solidFill>
              <a:srgbClr val="BFD3D8"/>
            </a:solidFill>
            <a:prstDash val="solid"/>
          </a:ln>
        </p:spPr>
      </p:sp>
      <p:sp>
        <p:nvSpPr>
          <p:cNvPr id="13" name="Text 11"/>
          <p:cNvSpPr/>
          <p:nvPr/>
        </p:nvSpPr>
        <p:spPr>
          <a:xfrm>
            <a:off x="9730859" y="3162598"/>
            <a:ext cx="271939" cy="339923"/>
          </a:xfrm>
          <a:prstGeom prst="rect">
            <a:avLst/>
          </a:prstGeom>
          <a:noFill/>
          <a:ln/>
        </p:spPr>
        <p:txBody>
          <a:bodyPr wrap="none" lIns="0" tIns="0" rIns="0" bIns="0" rtlCol="0" anchor="t"/>
          <a:lstStyle/>
          <a:p>
            <a:pPr marL="0" indent="0" algn="ctr">
              <a:lnSpc>
                <a:spcPts val="2100"/>
              </a:lnSpc>
              <a:buNone/>
            </a:pPr>
            <a:r>
              <a:rPr lang="en-US" sz="2100" dirty="0">
                <a:solidFill>
                  <a:srgbClr val="384653"/>
                </a:solidFill>
                <a:latin typeface="Host Grotesk Medium" pitchFamily="34" charset="0"/>
                <a:ea typeface="Host Grotesk Medium" pitchFamily="34" charset="-122"/>
                <a:cs typeface="Host Grotesk Medium" pitchFamily="34" charset="-120"/>
              </a:rPr>
              <a:t>3</a:t>
            </a:r>
            <a:endParaRPr lang="en-US" sz="2100" dirty="0"/>
          </a:p>
        </p:txBody>
      </p:sp>
      <p:sp>
        <p:nvSpPr>
          <p:cNvPr id="14" name="Text 12"/>
          <p:cNvSpPr/>
          <p:nvPr/>
        </p:nvSpPr>
        <p:spPr>
          <a:xfrm>
            <a:off x="10252234" y="3190875"/>
            <a:ext cx="2266831" cy="283369"/>
          </a:xfrm>
          <a:prstGeom prst="rect">
            <a:avLst/>
          </a:prstGeom>
          <a:noFill/>
          <a:ln/>
        </p:spPr>
        <p:txBody>
          <a:bodyPr wrap="none" lIns="0" tIns="0" rIns="0" bIns="0" rtlCol="0" anchor="t"/>
          <a:lstStyle/>
          <a:p>
            <a:pPr marL="0" indent="0" algn="l">
              <a:lnSpc>
                <a:spcPts val="2200"/>
              </a:lnSpc>
              <a:buNone/>
            </a:pPr>
            <a:r>
              <a:rPr lang="en-US" sz="1750" dirty="0">
                <a:solidFill>
                  <a:srgbClr val="384653"/>
                </a:solidFill>
                <a:latin typeface="Host Grotesk Medium" pitchFamily="34" charset="0"/>
                <a:ea typeface="Host Grotesk Medium" pitchFamily="34" charset="-122"/>
                <a:cs typeface="Host Grotesk Medium" pitchFamily="34" charset="-120"/>
              </a:rPr>
              <a:t> </a:t>
            </a:r>
            <a:r>
              <a:rPr lang="en-US" sz="1750" dirty="0" err="1">
                <a:solidFill>
                  <a:srgbClr val="384653"/>
                </a:solidFill>
                <a:latin typeface="Host Grotesk Medium" pitchFamily="34" charset="0"/>
                <a:ea typeface="Host Grotesk Medium" pitchFamily="34" charset="-122"/>
                <a:cs typeface="Host Grotesk Medium" pitchFamily="34" charset="-120"/>
              </a:rPr>
              <a:t>Kontrol</a:t>
            </a:r>
            <a:r>
              <a:rPr lang="en-US" sz="1750" dirty="0">
                <a:solidFill>
                  <a:srgbClr val="384653"/>
                </a:solidFill>
                <a:latin typeface="Host Grotesk Medium" pitchFamily="34" charset="0"/>
                <a:ea typeface="Host Grotesk Medium" pitchFamily="34" charset="-122"/>
                <a:cs typeface="Host Grotesk Medium" pitchFamily="34" charset="-120"/>
              </a:rPr>
              <a:t> Sosial</a:t>
            </a:r>
            <a:endParaRPr lang="en-US" sz="1750" dirty="0"/>
          </a:p>
        </p:txBody>
      </p:sp>
      <p:sp>
        <p:nvSpPr>
          <p:cNvPr id="15" name="Text 13"/>
          <p:cNvSpPr/>
          <p:nvPr/>
        </p:nvSpPr>
        <p:spPr>
          <a:xfrm>
            <a:off x="10252234" y="3582948"/>
            <a:ext cx="3652838" cy="2719388"/>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Fungsi ini berkaitan dengan kemampuan sistem politik untuk mempertahankan ketertiban dan disiplin sosial, serta mengawasi perilaku warga negara dan lembaga. Kontrol sosial dilakukan melalui penegakan hukum, peraturan, dan norma yang berlaku. Ini juga mencakup mekanisme pengawasan terhadap kinerja pemerintah dan lembaga negara untuk mencegah penyalahgunaan kekuasaan.</a:t>
            </a:r>
            <a:endParaRPr lang="en-US" sz="1600" dirty="0"/>
          </a:p>
        </p:txBody>
      </p:sp>
      <p:sp>
        <p:nvSpPr>
          <p:cNvPr id="16" name="Text 14"/>
          <p:cNvSpPr/>
          <p:nvPr/>
        </p:nvSpPr>
        <p:spPr>
          <a:xfrm>
            <a:off x="725329" y="6960632"/>
            <a:ext cx="13179743" cy="793130"/>
          </a:xfrm>
          <a:prstGeom prst="rect">
            <a:avLst/>
          </a:prstGeom>
          <a:noFill/>
          <a:ln/>
        </p:spPr>
        <p:txBody>
          <a:bodyPr wrap="square" lIns="0" tIns="0" rIns="0" bIns="0" rtlCol="0" anchor="t"/>
          <a:lstStyle/>
          <a:p>
            <a:pPr marL="0" indent="0" algn="l">
              <a:lnSpc>
                <a:spcPts val="2100"/>
              </a:lnSpc>
              <a:buNone/>
            </a:pPr>
            <a:r>
              <a:rPr lang="en-US" sz="1600" dirty="0">
                <a:solidFill>
                  <a:srgbClr val="384653"/>
                </a:solidFill>
                <a:latin typeface="Roboto" pitchFamily="34" charset="0"/>
                <a:ea typeface="Roboto" pitchFamily="34" charset="-122"/>
                <a:cs typeface="Roboto" pitchFamily="34" charset="-120"/>
              </a:rPr>
              <a:t>Secara keseluruhan, sistem politik Indonesia mengedepankan prinsip </a:t>
            </a:r>
            <a:r>
              <a:rPr lang="en-US" sz="1600" b="1" dirty="0">
                <a:solidFill>
                  <a:srgbClr val="384653"/>
                </a:solidFill>
                <a:latin typeface="Roboto" pitchFamily="34" charset="0"/>
                <a:ea typeface="Roboto" pitchFamily="34" charset="-122"/>
                <a:cs typeface="Roboto" pitchFamily="34" charset="-120"/>
              </a:rPr>
              <a:t>demokrasi</a:t>
            </a:r>
            <a:r>
              <a:rPr lang="en-US" sz="1600" dirty="0">
                <a:solidFill>
                  <a:srgbClr val="384653"/>
                </a:solidFill>
                <a:latin typeface="Roboto" pitchFamily="34" charset="0"/>
                <a:ea typeface="Roboto" pitchFamily="34" charset="-122"/>
                <a:cs typeface="Roboto" pitchFamily="34" charset="-120"/>
              </a:rPr>
              <a:t> dan </a:t>
            </a:r>
            <a:r>
              <a:rPr lang="en-US" sz="1600" b="1" dirty="0">
                <a:solidFill>
                  <a:srgbClr val="384653"/>
                </a:solidFill>
                <a:latin typeface="Roboto" pitchFamily="34" charset="0"/>
                <a:ea typeface="Roboto" pitchFamily="34" charset="-122"/>
                <a:cs typeface="Roboto" pitchFamily="34" charset="-120"/>
              </a:rPr>
              <a:t>kedaulatan rakyat</a:t>
            </a:r>
            <a:r>
              <a:rPr lang="en-US" sz="1600" dirty="0">
                <a:solidFill>
                  <a:srgbClr val="384653"/>
                </a:solidFill>
                <a:latin typeface="Roboto" pitchFamily="34" charset="0"/>
                <a:ea typeface="Roboto" pitchFamily="34" charset="-122"/>
                <a:cs typeface="Roboto" pitchFamily="34" charset="-120"/>
              </a:rPr>
              <a:t> dalam menjalankan fungsi-fungsinya. Ini berarti setiap keputusan dan tindakan politik harus mencerminkan kehendak rakyat dan bertujuan untuk kesejahteraan umum, dengan proses yang transparan dan akuntabel</a:t>
            </a:r>
            <a:r>
              <a:rPr lang="en-US" sz="1400" dirty="0">
                <a:solidFill>
                  <a:srgbClr val="384653"/>
                </a:solidFill>
                <a:latin typeface="Roboto" pitchFamily="34" charset="0"/>
                <a:ea typeface="Roboto" pitchFamily="34" charset="-122"/>
                <a:cs typeface="Roboto" pitchFamily="34" charset="-120"/>
              </a:rPr>
              <a:t>.</a:t>
            </a:r>
            <a:endParaRPr lang="en-US" sz="1400" dirty="0"/>
          </a:p>
        </p:txBody>
      </p:sp>
      <p:pic>
        <p:nvPicPr>
          <p:cNvPr id="17" name="Picture 16">
            <a:extLst>
              <a:ext uri="{FF2B5EF4-FFF2-40B4-BE49-F238E27FC236}">
                <a16:creationId xmlns:a16="http://schemas.microsoft.com/office/drawing/2014/main" id="{DC3C3496-051D-5375-360C-E7DA09FA4AA3}"/>
              </a:ext>
            </a:extLst>
          </p:cNvPr>
          <p:cNvPicPr>
            <a:picLocks noChangeAspect="1"/>
          </p:cNvPicPr>
          <p:nvPr/>
        </p:nvPicPr>
        <p:blipFill>
          <a:blip r:embed="rId3"/>
          <a:stretch>
            <a:fillRect/>
          </a:stretch>
        </p:blipFill>
        <p:spPr>
          <a:xfrm>
            <a:off x="12886872" y="7753762"/>
            <a:ext cx="1658256" cy="4145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53271" y="301109"/>
            <a:ext cx="6404491" cy="342305"/>
          </a:xfrm>
          <a:prstGeom prst="rect">
            <a:avLst/>
          </a:prstGeom>
          <a:noFill/>
          <a:ln/>
        </p:spPr>
        <p:txBody>
          <a:bodyPr wrap="none" lIns="0" tIns="0" rIns="0" bIns="0" rtlCol="0" anchor="t"/>
          <a:lstStyle/>
          <a:p>
            <a:pPr marL="0" indent="0" algn="l">
              <a:lnSpc>
                <a:spcPts val="2650"/>
              </a:lnSpc>
              <a:buNone/>
            </a:pPr>
            <a:r>
              <a:rPr lang="en-US" sz="2400" dirty="0">
                <a:solidFill>
                  <a:srgbClr val="2E3C4E"/>
                </a:solidFill>
                <a:latin typeface="Host Grotesk Medium" pitchFamily="34" charset="0"/>
                <a:ea typeface="Host Grotesk Medium" pitchFamily="34" charset="-122"/>
                <a:cs typeface="Host Grotesk Medium" pitchFamily="34" charset="-120"/>
              </a:rPr>
              <a:t>Pendapat Para Ahli tentang Sistem Politik Indonesia</a:t>
            </a:r>
            <a:endParaRPr lang="en-US" sz="2400" dirty="0"/>
          </a:p>
        </p:txBody>
      </p:sp>
      <p:sp>
        <p:nvSpPr>
          <p:cNvPr id="4" name="Text 2"/>
          <p:cNvSpPr/>
          <p:nvPr/>
        </p:nvSpPr>
        <p:spPr>
          <a:xfrm>
            <a:off x="602218" y="1272897"/>
            <a:ext cx="4195643" cy="821531"/>
          </a:xfrm>
          <a:prstGeom prst="rect">
            <a:avLst/>
          </a:prstGeom>
          <a:noFill/>
          <a:ln/>
        </p:spPr>
        <p:txBody>
          <a:bodyPr wrap="square" lIns="0" tIns="0" rIns="0" bIns="0" rtlCol="0" anchor="t"/>
          <a:lstStyle/>
          <a:p>
            <a:pPr marL="0" indent="0" algn="l">
              <a:lnSpc>
                <a:spcPts val="1250"/>
              </a:lnSpc>
              <a:buNone/>
            </a:pPr>
            <a:r>
              <a:rPr lang="en-US" sz="850" dirty="0">
                <a:solidFill>
                  <a:srgbClr val="384653"/>
                </a:solidFill>
                <a:latin typeface="Roboto" pitchFamily="34" charset="0"/>
                <a:ea typeface="Roboto" pitchFamily="34" charset="-122"/>
                <a:cs typeface="Roboto" pitchFamily="34" charset="-120"/>
              </a:rPr>
              <a:t>"</a:t>
            </a:r>
            <a:r>
              <a:rPr lang="en-US" sz="1600" dirty="0">
                <a:solidFill>
                  <a:srgbClr val="384653"/>
                </a:solidFill>
                <a:latin typeface="Roboto" pitchFamily="34" charset="0"/>
                <a:ea typeface="Roboto" pitchFamily="34" charset="-122"/>
                <a:cs typeface="Roboto" pitchFamily="34" charset="-120"/>
              </a:rPr>
              <a:t>Sistem politik adalah 'roh' yang menghidupkan negara, memberikan arah dan makna bagi eksistensi bangsa. Tanpa roh ini, negara hanyalah tubuh tanpa jiwa."</a:t>
            </a:r>
            <a:endParaRPr lang="en-US" sz="1600" dirty="0"/>
          </a:p>
        </p:txBody>
      </p:sp>
      <p:sp>
        <p:nvSpPr>
          <p:cNvPr id="5" name="Text 3"/>
          <p:cNvSpPr/>
          <p:nvPr/>
        </p:nvSpPr>
        <p:spPr>
          <a:xfrm>
            <a:off x="684311" y="2202785"/>
            <a:ext cx="4195643" cy="164306"/>
          </a:xfrm>
          <a:prstGeom prst="rect">
            <a:avLst/>
          </a:prstGeom>
          <a:noFill/>
          <a:ln/>
        </p:spPr>
        <p:txBody>
          <a:bodyPr wrap="none" lIns="0" tIns="0" rIns="0" bIns="0" rtlCol="0" anchor="t"/>
          <a:lstStyle/>
          <a:p>
            <a:pPr marL="0" indent="0" algn="l">
              <a:lnSpc>
                <a:spcPts val="1250"/>
              </a:lnSpc>
              <a:buNone/>
            </a:pPr>
            <a:r>
              <a:rPr lang="en-US" sz="1400" b="1" dirty="0">
                <a:solidFill>
                  <a:srgbClr val="384653"/>
                </a:solidFill>
                <a:latin typeface="Roboto" pitchFamily="34" charset="0"/>
                <a:ea typeface="Roboto" pitchFamily="34" charset="-122"/>
                <a:cs typeface="Roboto" pitchFamily="34" charset="-120"/>
              </a:rPr>
              <a:t>— Dr. Sahya Anggara</a:t>
            </a:r>
            <a:endParaRPr lang="en-US" sz="1400" dirty="0"/>
          </a:p>
        </p:txBody>
      </p:sp>
      <p:sp>
        <p:nvSpPr>
          <p:cNvPr id="6" name="Shape 4"/>
          <p:cNvSpPr/>
          <p:nvPr/>
        </p:nvSpPr>
        <p:spPr>
          <a:xfrm>
            <a:off x="438031" y="1272897"/>
            <a:ext cx="15240" cy="591383"/>
          </a:xfrm>
          <a:prstGeom prst="rect">
            <a:avLst/>
          </a:prstGeom>
          <a:solidFill>
            <a:srgbClr val="95CCDA"/>
          </a:solidFill>
          <a:ln/>
        </p:spPr>
      </p:sp>
      <p:sp>
        <p:nvSpPr>
          <p:cNvPr id="7" name="Text 5"/>
          <p:cNvSpPr/>
          <p:nvPr/>
        </p:nvSpPr>
        <p:spPr>
          <a:xfrm>
            <a:off x="520123" y="2499643"/>
            <a:ext cx="4359831" cy="821531"/>
          </a:xfrm>
          <a:prstGeom prst="rect">
            <a:avLst/>
          </a:prstGeom>
          <a:noFill/>
          <a:ln/>
        </p:spPr>
        <p:txBody>
          <a:bodyPr wrap="square" lIns="0" tIns="0" rIns="0" bIns="0" rtlCol="0" anchor="t"/>
          <a:lstStyle/>
          <a:p>
            <a:pPr marL="0" indent="0" algn="l">
              <a:lnSpc>
                <a:spcPts val="1250"/>
              </a:lnSpc>
              <a:buNone/>
            </a:pPr>
            <a:r>
              <a:rPr lang="en-US" sz="1400" dirty="0">
                <a:solidFill>
                  <a:srgbClr val="384653"/>
                </a:solidFill>
                <a:latin typeface="Roboto" pitchFamily="34" charset="0"/>
                <a:ea typeface="Roboto" pitchFamily="34" charset="-122"/>
                <a:cs typeface="Roboto" pitchFamily="34" charset="-120"/>
              </a:rPr>
              <a:t>Dr. Sahya Anggara menekankan dimensi filosofis dari sistem politik, melihatnya sebagai kekuatan pendorong yang esensial. Baginya, sistem politik bukan hanya tentang struktur formal, tetapi juga tentang nilai-nilai, ideologi, dan semangat yang membentuk identitas dan tujuan bangsa. Ini menggarisbawahi pentingnya menjaga integritas dan relevansi sistem politik agar tetap menjadi 'roh' yang sehat.</a:t>
            </a:r>
            <a:endParaRPr lang="en-US" sz="1400" dirty="0"/>
          </a:p>
        </p:txBody>
      </p:sp>
      <p:pic>
        <p:nvPicPr>
          <p:cNvPr id="8" name="Image 0" descr="preencoded.png"/>
          <p:cNvPicPr>
            <a:picLocks noChangeAspect="1"/>
          </p:cNvPicPr>
          <p:nvPr/>
        </p:nvPicPr>
        <p:blipFill>
          <a:blip r:embed="rId3"/>
          <a:stretch>
            <a:fillRect/>
          </a:stretch>
        </p:blipFill>
        <p:spPr>
          <a:xfrm>
            <a:off x="930701" y="4478284"/>
            <a:ext cx="2540838" cy="2540838"/>
          </a:xfrm>
          <a:prstGeom prst="rect">
            <a:avLst/>
          </a:prstGeom>
        </p:spPr>
      </p:pic>
      <p:sp>
        <p:nvSpPr>
          <p:cNvPr id="9" name="Text 6"/>
          <p:cNvSpPr/>
          <p:nvPr/>
        </p:nvSpPr>
        <p:spPr>
          <a:xfrm>
            <a:off x="5206605" y="1210538"/>
            <a:ext cx="4335899" cy="820200"/>
          </a:xfrm>
          <a:prstGeom prst="rect">
            <a:avLst/>
          </a:prstGeom>
          <a:noFill/>
          <a:ln/>
        </p:spPr>
        <p:txBody>
          <a:bodyPr wrap="square" lIns="0" tIns="0" rIns="0" bIns="0" rtlCol="0" anchor="t"/>
          <a:lstStyle/>
          <a:p>
            <a:pPr marL="0" indent="0" algn="l">
              <a:lnSpc>
                <a:spcPts val="1250"/>
              </a:lnSpc>
              <a:buNone/>
            </a:pPr>
            <a:r>
              <a:rPr lang="en-US" sz="850" dirty="0">
                <a:solidFill>
                  <a:srgbClr val="384653"/>
                </a:solidFill>
                <a:latin typeface="Roboto" pitchFamily="34" charset="0"/>
                <a:ea typeface="Roboto" pitchFamily="34" charset="-122"/>
                <a:cs typeface="Roboto" pitchFamily="34" charset="-120"/>
              </a:rPr>
              <a:t>"</a:t>
            </a:r>
            <a:r>
              <a:rPr lang="en-US" sz="1600" dirty="0">
                <a:solidFill>
                  <a:srgbClr val="384653"/>
                </a:solidFill>
                <a:latin typeface="Roboto" pitchFamily="34" charset="0"/>
                <a:ea typeface="Roboto" pitchFamily="34" charset="-122"/>
                <a:cs typeface="Roboto" pitchFamily="34" charset="-120"/>
              </a:rPr>
              <a:t>Sistem presidensial Indonesia menempatkan Presiden dan DPR sebagai lembaga yang setara dan saling mengawasi, </a:t>
            </a:r>
            <a:r>
              <a:rPr lang="en-US" sz="1600" dirty="0" err="1">
                <a:solidFill>
                  <a:srgbClr val="384653"/>
                </a:solidFill>
                <a:latin typeface="Roboto" pitchFamily="34" charset="0"/>
                <a:ea typeface="Roboto" pitchFamily="34" charset="-122"/>
                <a:cs typeface="Roboto" pitchFamily="34" charset="-120"/>
              </a:rPr>
              <a:t>bukan</a:t>
            </a:r>
            <a:r>
              <a:rPr lang="en-US" sz="1600" dirty="0">
                <a:solidFill>
                  <a:srgbClr val="384653"/>
                </a:solidFill>
                <a:latin typeface="Roboto" pitchFamily="34" charset="0"/>
                <a:ea typeface="Roboto" pitchFamily="34" charset="-122"/>
                <a:cs typeface="Roboto" pitchFamily="34" charset="-120"/>
              </a:rPr>
              <a:t> sub </a:t>
            </a:r>
            <a:r>
              <a:rPr lang="en-US" sz="1600" dirty="0" err="1">
                <a:solidFill>
                  <a:srgbClr val="384653"/>
                </a:solidFill>
                <a:latin typeface="Roboto" pitchFamily="34" charset="0"/>
                <a:ea typeface="Roboto" pitchFamily="34" charset="-122"/>
                <a:cs typeface="Roboto" pitchFamily="34" charset="-120"/>
              </a:rPr>
              <a:t>kordinat</a:t>
            </a:r>
            <a:r>
              <a:rPr lang="en-US" sz="1600" dirty="0">
                <a:solidFill>
                  <a:srgbClr val="384653"/>
                </a:solidFill>
                <a:latin typeface="Roboto" pitchFamily="34" charset="0"/>
                <a:ea typeface="Roboto" pitchFamily="34" charset="-122"/>
                <a:cs typeface="Roboto" pitchFamily="34" charset="-120"/>
              </a:rPr>
              <a:t>. Keseimbangan ini krusial untuk mencegah sentralisasi kekuasaan."</a:t>
            </a:r>
            <a:endParaRPr lang="en-US" sz="1600" dirty="0"/>
          </a:p>
        </p:txBody>
      </p:sp>
      <p:sp>
        <p:nvSpPr>
          <p:cNvPr id="10" name="Text 7"/>
          <p:cNvSpPr/>
          <p:nvPr/>
        </p:nvSpPr>
        <p:spPr>
          <a:xfrm>
            <a:off x="5229344" y="2146195"/>
            <a:ext cx="4335899" cy="164306"/>
          </a:xfrm>
          <a:prstGeom prst="rect">
            <a:avLst/>
          </a:prstGeom>
          <a:noFill/>
          <a:ln/>
        </p:spPr>
        <p:txBody>
          <a:bodyPr wrap="none" lIns="0" tIns="0" rIns="0" bIns="0" rtlCol="0" anchor="t"/>
          <a:lstStyle/>
          <a:p>
            <a:pPr marL="0" indent="0" algn="l">
              <a:lnSpc>
                <a:spcPts val="1250"/>
              </a:lnSpc>
              <a:buNone/>
            </a:pPr>
            <a:r>
              <a:rPr lang="en-US" sz="850" b="1" dirty="0">
                <a:solidFill>
                  <a:srgbClr val="384653"/>
                </a:solidFill>
                <a:latin typeface="Roboto" pitchFamily="34" charset="0"/>
                <a:ea typeface="Roboto" pitchFamily="34" charset="-122"/>
                <a:cs typeface="Roboto" pitchFamily="34" charset="-120"/>
              </a:rPr>
              <a:t>— </a:t>
            </a:r>
            <a:r>
              <a:rPr lang="en-US" sz="1400" b="1" dirty="0">
                <a:solidFill>
                  <a:srgbClr val="384653"/>
                </a:solidFill>
                <a:latin typeface="Roboto" pitchFamily="34" charset="0"/>
                <a:ea typeface="Roboto" pitchFamily="34" charset="-122"/>
                <a:cs typeface="Roboto" pitchFamily="34" charset="-120"/>
              </a:rPr>
              <a:t>Mahfud MD</a:t>
            </a:r>
            <a:endParaRPr lang="en-US" sz="1400" dirty="0"/>
          </a:p>
        </p:txBody>
      </p:sp>
      <p:sp>
        <p:nvSpPr>
          <p:cNvPr id="11" name="Shape 8"/>
          <p:cNvSpPr/>
          <p:nvPr/>
        </p:nvSpPr>
        <p:spPr>
          <a:xfrm>
            <a:off x="5072658" y="1272897"/>
            <a:ext cx="15240" cy="755690"/>
          </a:xfrm>
          <a:prstGeom prst="rect">
            <a:avLst/>
          </a:prstGeom>
          <a:solidFill>
            <a:srgbClr val="95CCDA"/>
          </a:solidFill>
          <a:ln/>
        </p:spPr>
      </p:sp>
      <p:sp>
        <p:nvSpPr>
          <p:cNvPr id="12" name="Text 9"/>
          <p:cNvSpPr/>
          <p:nvPr/>
        </p:nvSpPr>
        <p:spPr>
          <a:xfrm>
            <a:off x="5065157" y="2416539"/>
            <a:ext cx="4500086" cy="1792164"/>
          </a:xfrm>
          <a:prstGeom prst="rect">
            <a:avLst/>
          </a:prstGeom>
          <a:noFill/>
          <a:ln/>
        </p:spPr>
        <p:txBody>
          <a:bodyPr wrap="square" lIns="0" tIns="0" rIns="0" bIns="0" rtlCol="0" anchor="t"/>
          <a:lstStyle/>
          <a:p>
            <a:pPr marL="0" indent="0" algn="l">
              <a:lnSpc>
                <a:spcPts val="1250"/>
              </a:lnSpc>
              <a:buNone/>
            </a:pPr>
            <a:r>
              <a:rPr lang="en-US" sz="1600" dirty="0">
                <a:solidFill>
                  <a:srgbClr val="384653"/>
                </a:solidFill>
                <a:latin typeface="Roboto" pitchFamily="34" charset="0"/>
                <a:ea typeface="Roboto" pitchFamily="34" charset="-122"/>
                <a:cs typeface="Roboto" pitchFamily="34" charset="-120"/>
              </a:rPr>
              <a:t>Mahfud MD menyoroti ciri khas sistem presidensial di Indonesia yang menekankan prinsip </a:t>
            </a:r>
            <a:r>
              <a:rPr lang="en-US" sz="1600" b="1" dirty="0">
                <a:solidFill>
                  <a:srgbClr val="384653"/>
                </a:solidFill>
                <a:latin typeface="Roboto" pitchFamily="34" charset="0"/>
                <a:ea typeface="Roboto" pitchFamily="34" charset="-122"/>
                <a:cs typeface="Roboto" pitchFamily="34" charset="-120"/>
              </a:rPr>
              <a:t>checks and balances</a:t>
            </a:r>
            <a:r>
              <a:rPr lang="en-US" sz="1600" dirty="0">
                <a:solidFill>
                  <a:srgbClr val="384653"/>
                </a:solidFill>
                <a:latin typeface="Roboto" pitchFamily="34" charset="0"/>
                <a:ea typeface="Roboto" pitchFamily="34" charset="-122"/>
                <a:cs typeface="Roboto" pitchFamily="34" charset="-120"/>
              </a:rPr>
              <a:t>. Menurutnya, relasi antara Presiden dan DPR bukanlah hubungan atasan-bawahan, melainkan dua lembaga yang memiliki kedudukan sejajar dalam menjalankan kekuasaan negara. Keseimbangan ini adalah fondasi penting untuk menjamin akuntabilitas dan menghindari penyalahgunaan kekuasaan, suatu aspek yang membedakan sistem Indonesia dari beberapa sistem presidensial lain.</a:t>
            </a:r>
            <a:endParaRPr lang="en-US" sz="1600" dirty="0"/>
          </a:p>
        </p:txBody>
      </p:sp>
      <p:pic>
        <p:nvPicPr>
          <p:cNvPr id="13" name="Image 1" descr="preencoded.png"/>
          <p:cNvPicPr>
            <a:picLocks noChangeAspect="1"/>
          </p:cNvPicPr>
          <p:nvPr/>
        </p:nvPicPr>
        <p:blipFill>
          <a:blip r:embed="rId4"/>
          <a:stretch>
            <a:fillRect/>
          </a:stretch>
        </p:blipFill>
        <p:spPr>
          <a:xfrm>
            <a:off x="5635635" y="4490617"/>
            <a:ext cx="2540839" cy="2540839"/>
          </a:xfrm>
          <a:prstGeom prst="rect">
            <a:avLst/>
          </a:prstGeom>
        </p:spPr>
      </p:pic>
      <p:sp>
        <p:nvSpPr>
          <p:cNvPr id="14" name="Text 10"/>
          <p:cNvSpPr/>
          <p:nvPr/>
        </p:nvSpPr>
        <p:spPr>
          <a:xfrm>
            <a:off x="10011727" y="1272897"/>
            <a:ext cx="4195643" cy="1037604"/>
          </a:xfrm>
          <a:prstGeom prst="rect">
            <a:avLst/>
          </a:prstGeom>
          <a:noFill/>
          <a:ln/>
        </p:spPr>
        <p:txBody>
          <a:bodyPr wrap="square" lIns="0" tIns="0" rIns="0" bIns="0" rtlCol="0" anchor="t"/>
          <a:lstStyle/>
          <a:p>
            <a:pPr marL="0" indent="0" algn="l">
              <a:lnSpc>
                <a:spcPts val="1250"/>
              </a:lnSpc>
              <a:buNone/>
            </a:pPr>
            <a:r>
              <a:rPr lang="en-US" sz="850" dirty="0">
                <a:solidFill>
                  <a:srgbClr val="384653"/>
                </a:solidFill>
                <a:latin typeface="Roboto" pitchFamily="34" charset="0"/>
                <a:ea typeface="Roboto" pitchFamily="34" charset="-122"/>
                <a:cs typeface="Roboto" pitchFamily="34" charset="-120"/>
              </a:rPr>
              <a:t>"</a:t>
            </a:r>
            <a:r>
              <a:rPr lang="en-US" sz="1600" dirty="0">
                <a:solidFill>
                  <a:srgbClr val="384653"/>
                </a:solidFill>
                <a:latin typeface="Roboto" pitchFamily="34" charset="0"/>
                <a:ea typeface="Roboto" pitchFamily="34" charset="-122"/>
                <a:cs typeface="Roboto" pitchFamily="34" charset="-120"/>
              </a:rPr>
              <a:t>Demokrasi Indonesia, meskipun menghadapi tantangan polarisasi dan oligarki, telah menunjukkan ketahanan yang luar biasa, beradaptasi dan bertahan di tengah badai politik."</a:t>
            </a:r>
            <a:endParaRPr lang="en-US" sz="1600" dirty="0"/>
          </a:p>
        </p:txBody>
      </p:sp>
      <p:sp>
        <p:nvSpPr>
          <p:cNvPr id="15" name="Text 11"/>
          <p:cNvSpPr/>
          <p:nvPr/>
        </p:nvSpPr>
        <p:spPr>
          <a:xfrm>
            <a:off x="10093820" y="2282338"/>
            <a:ext cx="4195643" cy="164306"/>
          </a:xfrm>
          <a:prstGeom prst="rect">
            <a:avLst/>
          </a:prstGeom>
          <a:noFill/>
          <a:ln/>
        </p:spPr>
        <p:txBody>
          <a:bodyPr wrap="none" lIns="0" tIns="0" rIns="0" bIns="0" rtlCol="0" anchor="t"/>
          <a:lstStyle/>
          <a:p>
            <a:pPr marL="0" indent="0" algn="l">
              <a:lnSpc>
                <a:spcPts val="1250"/>
              </a:lnSpc>
              <a:buNone/>
            </a:pPr>
            <a:r>
              <a:rPr lang="en-US" sz="850" b="1" dirty="0">
                <a:solidFill>
                  <a:srgbClr val="384653"/>
                </a:solidFill>
                <a:latin typeface="Roboto" pitchFamily="34" charset="0"/>
                <a:ea typeface="Roboto" pitchFamily="34" charset="-122"/>
                <a:cs typeface="Roboto" pitchFamily="34" charset="-120"/>
              </a:rPr>
              <a:t>— </a:t>
            </a:r>
            <a:r>
              <a:rPr lang="en-US" sz="1600" b="1" dirty="0">
                <a:solidFill>
                  <a:srgbClr val="384653"/>
                </a:solidFill>
                <a:latin typeface="Roboto" pitchFamily="34" charset="0"/>
                <a:ea typeface="Roboto" pitchFamily="34" charset="-122"/>
                <a:cs typeface="Roboto" pitchFamily="34" charset="-120"/>
              </a:rPr>
              <a:t>Jamie S. Davidson</a:t>
            </a:r>
            <a:r>
              <a:rPr lang="en-US" sz="1600" dirty="0">
                <a:solidFill>
                  <a:srgbClr val="384653"/>
                </a:solidFill>
                <a:latin typeface="Roboto" pitchFamily="34" charset="0"/>
                <a:ea typeface="Roboto" pitchFamily="34" charset="-122"/>
                <a:cs typeface="Roboto" pitchFamily="34" charset="-120"/>
              </a:rPr>
              <a:t> (2022)</a:t>
            </a:r>
            <a:endParaRPr lang="en-US" sz="1600" dirty="0"/>
          </a:p>
        </p:txBody>
      </p:sp>
      <p:sp>
        <p:nvSpPr>
          <p:cNvPr id="16" name="Shape 12"/>
          <p:cNvSpPr/>
          <p:nvPr/>
        </p:nvSpPr>
        <p:spPr>
          <a:xfrm>
            <a:off x="9847540" y="1272897"/>
            <a:ext cx="15240" cy="755690"/>
          </a:xfrm>
          <a:prstGeom prst="rect">
            <a:avLst/>
          </a:prstGeom>
          <a:solidFill>
            <a:srgbClr val="95CCDA"/>
          </a:solidFill>
          <a:ln/>
        </p:spPr>
      </p:sp>
      <p:sp>
        <p:nvSpPr>
          <p:cNvPr id="17" name="Text 13"/>
          <p:cNvSpPr/>
          <p:nvPr/>
        </p:nvSpPr>
        <p:spPr>
          <a:xfrm>
            <a:off x="10011727" y="2721826"/>
            <a:ext cx="4359831" cy="985837"/>
          </a:xfrm>
          <a:prstGeom prst="rect">
            <a:avLst/>
          </a:prstGeom>
          <a:noFill/>
          <a:ln/>
        </p:spPr>
        <p:txBody>
          <a:bodyPr wrap="square" lIns="0" tIns="0" rIns="0" bIns="0" rtlCol="0" anchor="t"/>
          <a:lstStyle/>
          <a:p>
            <a:pPr marL="0" indent="0" algn="l">
              <a:lnSpc>
                <a:spcPts val="1250"/>
              </a:lnSpc>
              <a:buNone/>
            </a:pPr>
            <a:r>
              <a:rPr lang="en-US" sz="1600" dirty="0">
                <a:solidFill>
                  <a:srgbClr val="384653"/>
                </a:solidFill>
                <a:latin typeface="Roboto" pitchFamily="34" charset="0"/>
                <a:ea typeface="Roboto" pitchFamily="34" charset="-122"/>
                <a:cs typeface="Roboto" pitchFamily="34" charset="-120"/>
              </a:rPr>
              <a:t>Jamie S. Davidson, seorang pengamat politik Indonesia, memberikan pandangan yang lebih kontemporer. Ia mengakui adanya tantangan serius seperti </a:t>
            </a:r>
            <a:r>
              <a:rPr lang="en-US" sz="1600" b="1" dirty="0">
                <a:latin typeface="Roboto" pitchFamily="34" charset="0"/>
                <a:ea typeface="Roboto" pitchFamily="34" charset="-122"/>
                <a:cs typeface="Roboto" pitchFamily="34" charset="-120"/>
              </a:rPr>
              <a:t>polarisasi politik dan pengaruh oligarki </a:t>
            </a:r>
            <a:r>
              <a:rPr lang="en-US" sz="1600" dirty="0">
                <a:solidFill>
                  <a:srgbClr val="384653"/>
                </a:solidFill>
                <a:latin typeface="Roboto" pitchFamily="34" charset="0"/>
                <a:ea typeface="Roboto" pitchFamily="34" charset="-122"/>
                <a:cs typeface="Roboto" pitchFamily="34" charset="-120"/>
              </a:rPr>
              <a:t>dalam demokrasi Indonesia. Namun, ia juga menggarisbawahi </a:t>
            </a:r>
            <a:r>
              <a:rPr lang="en-US" sz="1600" b="1" dirty="0">
                <a:solidFill>
                  <a:srgbClr val="384653"/>
                </a:solidFill>
                <a:latin typeface="Roboto" pitchFamily="34" charset="0"/>
                <a:ea typeface="Roboto" pitchFamily="34" charset="-122"/>
                <a:cs typeface="Roboto" pitchFamily="34" charset="-120"/>
              </a:rPr>
              <a:t>ketahanan (resilience)</a:t>
            </a:r>
            <a:r>
              <a:rPr lang="en-US" sz="1600" dirty="0">
                <a:solidFill>
                  <a:srgbClr val="384653"/>
                </a:solidFill>
                <a:latin typeface="Roboto" pitchFamily="34" charset="0"/>
                <a:ea typeface="Roboto" pitchFamily="34" charset="-122"/>
                <a:cs typeface="Roboto" pitchFamily="34" charset="-120"/>
              </a:rPr>
              <a:t> demokrasi Indonesia yang mampu melewati berbagai krisis dan tetap bertahan. Ini menunjukkan kapasitas adaptif sistem politik dalam menghadapi tekanan internal dan eksternal.</a:t>
            </a:r>
            <a:endParaRPr lang="en-US" sz="1600" dirty="0"/>
          </a:p>
        </p:txBody>
      </p:sp>
      <p:pic>
        <p:nvPicPr>
          <p:cNvPr id="18" name="Image 2" descr="preencoded.png"/>
          <p:cNvPicPr>
            <a:picLocks noChangeAspect="1"/>
          </p:cNvPicPr>
          <p:nvPr/>
        </p:nvPicPr>
        <p:blipFill>
          <a:blip r:embed="rId5"/>
          <a:stretch>
            <a:fillRect/>
          </a:stretch>
        </p:blipFill>
        <p:spPr>
          <a:xfrm>
            <a:off x="10670226" y="4701387"/>
            <a:ext cx="2423606" cy="2423606"/>
          </a:xfrm>
          <a:prstGeom prst="rect">
            <a:avLst/>
          </a:prstGeom>
        </p:spPr>
      </p:pic>
      <p:sp>
        <p:nvSpPr>
          <p:cNvPr id="19" name="Text 14"/>
          <p:cNvSpPr/>
          <p:nvPr/>
        </p:nvSpPr>
        <p:spPr>
          <a:xfrm>
            <a:off x="418080" y="7342339"/>
            <a:ext cx="13754338" cy="413153"/>
          </a:xfrm>
          <a:prstGeom prst="rect">
            <a:avLst/>
          </a:prstGeom>
          <a:noFill/>
          <a:ln/>
        </p:spPr>
        <p:txBody>
          <a:bodyPr wrap="none" lIns="0" tIns="0" rIns="0" bIns="0" rtlCol="0" anchor="t"/>
          <a:lstStyle/>
          <a:p>
            <a:pPr marL="0" indent="0" algn="l">
              <a:lnSpc>
                <a:spcPts val="1250"/>
              </a:lnSpc>
              <a:buNone/>
            </a:pPr>
            <a:r>
              <a:rPr lang="en-US" sz="1400" dirty="0">
                <a:solidFill>
                  <a:srgbClr val="384653"/>
                </a:solidFill>
                <a:latin typeface="Roboto" pitchFamily="34" charset="0"/>
                <a:ea typeface="Roboto" pitchFamily="34" charset="-122"/>
                <a:cs typeface="Roboto" pitchFamily="34" charset="-120"/>
              </a:rPr>
              <a:t>Dari ketiga pandangan ahli ini, kita dapat melihat bahwa sistem politik Indonesia adalah entitas yang kompleks: memiliki fondasi filosofis, </a:t>
            </a:r>
            <a:r>
              <a:rPr lang="en-US" sz="1400" dirty="0" err="1">
                <a:solidFill>
                  <a:srgbClr val="384653"/>
                </a:solidFill>
                <a:latin typeface="Roboto" pitchFamily="34" charset="0"/>
                <a:ea typeface="Roboto" pitchFamily="34" charset="-122"/>
                <a:cs typeface="Roboto" pitchFamily="34" charset="-120"/>
              </a:rPr>
              <a:t>struktur</a:t>
            </a:r>
            <a:r>
              <a:rPr lang="en-US" sz="1400" dirty="0">
                <a:solidFill>
                  <a:srgbClr val="384653"/>
                </a:solidFill>
                <a:latin typeface="Roboto" pitchFamily="34" charset="0"/>
                <a:ea typeface="Roboto" pitchFamily="34" charset="-122"/>
                <a:cs typeface="Roboto" pitchFamily="34" charset="-120"/>
              </a:rPr>
              <a:t> </a:t>
            </a:r>
          </a:p>
          <a:p>
            <a:pPr marL="0" indent="0" algn="l">
              <a:lnSpc>
                <a:spcPts val="1250"/>
              </a:lnSpc>
              <a:buNone/>
            </a:pPr>
            <a:r>
              <a:rPr lang="en-US" sz="1400" dirty="0">
                <a:solidFill>
                  <a:srgbClr val="384653"/>
                </a:solidFill>
                <a:latin typeface="Roboto" pitchFamily="34" charset="0"/>
                <a:ea typeface="Roboto" pitchFamily="34" charset="-122"/>
                <a:cs typeface="Roboto" pitchFamily="34" charset="-120"/>
              </a:rPr>
              <a:t>yang seimbang, namun juga menghadapi dinamika dan tantangan yang perlu terus diwaspadai dan diatasi.</a:t>
            </a:r>
            <a:endParaRPr lang="en-US" sz="1400" dirty="0"/>
          </a:p>
        </p:txBody>
      </p:sp>
      <p:sp>
        <p:nvSpPr>
          <p:cNvPr id="20" name="Rectangle 19">
            <a:extLst>
              <a:ext uri="{FF2B5EF4-FFF2-40B4-BE49-F238E27FC236}">
                <a16:creationId xmlns:a16="http://schemas.microsoft.com/office/drawing/2014/main" id="{A4A9D915-9C0E-8270-6786-1EB5801C107D}"/>
              </a:ext>
            </a:extLst>
          </p:cNvPr>
          <p:cNvSpPr/>
          <p:nvPr/>
        </p:nvSpPr>
        <p:spPr>
          <a:xfrm>
            <a:off x="12877014" y="7755493"/>
            <a:ext cx="1649691" cy="408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59011" y="502087"/>
            <a:ext cx="13264515" cy="514945"/>
          </a:xfrm>
          <a:prstGeom prst="rect">
            <a:avLst/>
          </a:prstGeom>
          <a:noFill/>
          <a:ln/>
        </p:spPr>
        <p:txBody>
          <a:bodyPr wrap="none" lIns="0" tIns="0" rIns="0" bIns="0" rtlCol="0" anchor="t"/>
          <a:lstStyle/>
          <a:p>
            <a:pPr marL="0" indent="0" algn="l">
              <a:lnSpc>
                <a:spcPts val="4050"/>
              </a:lnSpc>
              <a:buNone/>
            </a:pPr>
            <a:r>
              <a:rPr lang="en-US" sz="3200" dirty="0">
                <a:solidFill>
                  <a:srgbClr val="2E3C4E"/>
                </a:solidFill>
                <a:latin typeface="Host Grotesk Medium" pitchFamily="34" charset="0"/>
                <a:ea typeface="Host Grotesk Medium" pitchFamily="34" charset="-122"/>
                <a:cs typeface="Host Grotesk Medium" pitchFamily="34" charset="-120"/>
              </a:rPr>
              <a:t>Contoh Kasus </a:t>
            </a:r>
            <a:r>
              <a:rPr lang="en-US" sz="3200" dirty="0" err="1">
                <a:solidFill>
                  <a:srgbClr val="2E3C4E"/>
                </a:solidFill>
                <a:latin typeface="Host Grotesk Medium" pitchFamily="34" charset="0"/>
                <a:ea typeface="Host Grotesk Medium" pitchFamily="34" charset="-122"/>
                <a:cs typeface="Host Grotesk Medium" pitchFamily="34" charset="-120"/>
              </a:rPr>
              <a:t>Nyata</a:t>
            </a:r>
            <a:r>
              <a:rPr lang="en-US" sz="3200" dirty="0">
                <a:solidFill>
                  <a:srgbClr val="2E3C4E"/>
                </a:solidFill>
                <a:latin typeface="Host Grotesk Medium" pitchFamily="34" charset="0"/>
                <a:ea typeface="Host Grotesk Medium" pitchFamily="34" charset="-122"/>
                <a:cs typeface="Host Grotesk Medium" pitchFamily="34" charset="-120"/>
              </a:rPr>
              <a:t> : Reformasi Sistem Pemilihan Kepala Daerah</a:t>
            </a:r>
            <a:endParaRPr lang="en-US" sz="3200" dirty="0"/>
          </a:p>
        </p:txBody>
      </p:sp>
      <p:sp>
        <p:nvSpPr>
          <p:cNvPr id="3" name="Text 1"/>
          <p:cNvSpPr/>
          <p:nvPr/>
        </p:nvSpPr>
        <p:spPr>
          <a:xfrm>
            <a:off x="659011" y="1346478"/>
            <a:ext cx="13312378" cy="741521"/>
          </a:xfrm>
          <a:prstGeom prst="rect">
            <a:avLst/>
          </a:prstGeom>
          <a:noFill/>
          <a:ln/>
        </p:spPr>
        <p:txBody>
          <a:bodyPr wrap="square" lIns="0" tIns="0" rIns="0" bIns="0" rtlCol="0" anchor="t"/>
          <a:lstStyle/>
          <a:p>
            <a:pPr marL="0" indent="0" algn="l">
              <a:lnSpc>
                <a:spcPts val="1900"/>
              </a:lnSpc>
              <a:buNone/>
            </a:pPr>
            <a:r>
              <a:rPr lang="en-US" sz="1600" dirty="0">
                <a:solidFill>
                  <a:srgbClr val="384653"/>
                </a:solidFill>
                <a:latin typeface="Roboto" pitchFamily="34" charset="0"/>
                <a:ea typeface="Roboto" pitchFamily="34" charset="-122"/>
                <a:cs typeface="Roboto" pitchFamily="34" charset="-120"/>
              </a:rPr>
              <a:t>Pada </a:t>
            </a:r>
            <a:r>
              <a:rPr lang="en-US" sz="1600" b="1" dirty="0">
                <a:solidFill>
                  <a:srgbClr val="384653"/>
                </a:solidFill>
                <a:latin typeface="Roboto" pitchFamily="34" charset="0"/>
                <a:ea typeface="Roboto" pitchFamily="34" charset="-122"/>
                <a:cs typeface="Roboto" pitchFamily="34" charset="-120"/>
              </a:rPr>
              <a:t>2024</a:t>
            </a:r>
            <a:r>
              <a:rPr lang="en-US" sz="1600" dirty="0">
                <a:solidFill>
                  <a:srgbClr val="384653"/>
                </a:solidFill>
                <a:latin typeface="Roboto" pitchFamily="34" charset="0"/>
                <a:ea typeface="Roboto" pitchFamily="34" charset="-122"/>
                <a:cs typeface="Roboto" pitchFamily="34" charset="-120"/>
              </a:rPr>
              <a:t>, muncul usulan signifikan dari kabinet </a:t>
            </a:r>
            <a:r>
              <a:rPr lang="en-US" sz="1600" b="1" dirty="0">
                <a:solidFill>
                  <a:srgbClr val="384653"/>
                </a:solidFill>
                <a:latin typeface="Roboto" pitchFamily="34" charset="0"/>
                <a:ea typeface="Roboto" pitchFamily="34" charset="-122"/>
                <a:cs typeface="Roboto" pitchFamily="34" charset="-120"/>
              </a:rPr>
              <a:t>Presiden Prabowo Subianto</a:t>
            </a:r>
            <a:r>
              <a:rPr lang="en-US" sz="1600" dirty="0">
                <a:solidFill>
                  <a:srgbClr val="384653"/>
                </a:solidFill>
                <a:latin typeface="Roboto" pitchFamily="34" charset="0"/>
                <a:ea typeface="Roboto" pitchFamily="34" charset="-122"/>
                <a:cs typeface="Roboto" pitchFamily="34" charset="-120"/>
              </a:rPr>
              <a:t> untuk </a:t>
            </a:r>
            <a:r>
              <a:rPr lang="en-US" sz="1600" b="1" dirty="0">
                <a:latin typeface="Roboto" pitchFamily="34" charset="0"/>
                <a:ea typeface="Roboto" pitchFamily="34" charset="-122"/>
                <a:cs typeface="Roboto" pitchFamily="34" charset="-120"/>
              </a:rPr>
              <a:t>mengganti sistem pemilihan langsung gubernur, bupati, dan wali kota dengan pemilihan melalui Dewan Perwakilan Rakyat Daerah (DPRD).</a:t>
            </a:r>
            <a:endParaRPr lang="en-US" sz="1600" b="1" dirty="0"/>
          </a:p>
        </p:txBody>
      </p:sp>
      <p:sp>
        <p:nvSpPr>
          <p:cNvPr id="4" name="Text 2"/>
          <p:cNvSpPr/>
          <p:nvPr/>
        </p:nvSpPr>
        <p:spPr>
          <a:xfrm>
            <a:off x="659011" y="2421493"/>
            <a:ext cx="7826573" cy="988695"/>
          </a:xfrm>
          <a:prstGeom prst="rect">
            <a:avLst/>
          </a:prstGeom>
          <a:noFill/>
          <a:ln/>
        </p:spPr>
        <p:txBody>
          <a:bodyPr wrap="square" lIns="0" tIns="0" rIns="0" bIns="0" rtlCol="0" anchor="t"/>
          <a:lstStyle/>
          <a:p>
            <a:pPr marL="0" indent="0" algn="l">
              <a:lnSpc>
                <a:spcPts val="1900"/>
              </a:lnSpc>
              <a:buNone/>
            </a:pPr>
            <a:r>
              <a:rPr lang="en-US" sz="1600" dirty="0">
                <a:solidFill>
                  <a:srgbClr val="384653"/>
                </a:solidFill>
                <a:latin typeface="Roboto" pitchFamily="34" charset="0"/>
                <a:ea typeface="Roboto" pitchFamily="34" charset="-122"/>
                <a:cs typeface="Roboto" pitchFamily="34" charset="-120"/>
              </a:rPr>
              <a:t>Usulan ini diutarakan dengan argumen efisiensi anggaran dan pengurangan polarisasi di tingkat daerah. Kabinet berpendapat bahwa pemilihan langsung terlalu mahal dan seringkali memecah belah masyarakat lokal, menciptakan ketegangan yang berlarut-larut setelah pilkada. Mereka juga mengklaim bahwa sistem melalui DPRD akan mengembalikan kewenangan kepada representasi politik yang sah dan terlembaga.</a:t>
            </a:r>
            <a:endParaRPr lang="en-US" sz="1600" dirty="0"/>
          </a:p>
        </p:txBody>
      </p:sp>
      <p:sp>
        <p:nvSpPr>
          <p:cNvPr id="5" name="Shape 3"/>
          <p:cNvSpPr/>
          <p:nvPr/>
        </p:nvSpPr>
        <p:spPr>
          <a:xfrm>
            <a:off x="651510" y="3648731"/>
            <a:ext cx="7826573" cy="2341364"/>
          </a:xfrm>
          <a:prstGeom prst="roundRect">
            <a:avLst>
              <a:gd name="adj" fmla="val 2956"/>
            </a:avLst>
          </a:prstGeom>
          <a:solidFill>
            <a:srgbClr val="FFB3B4"/>
          </a:solidFill>
          <a:ln/>
        </p:spPr>
      </p:sp>
      <p:pic>
        <p:nvPicPr>
          <p:cNvPr id="6" name="Image 0" descr="preencoded.png"/>
          <p:cNvPicPr>
            <a:picLocks noChangeAspect="1"/>
          </p:cNvPicPr>
          <p:nvPr/>
        </p:nvPicPr>
        <p:blipFill>
          <a:blip r:embed="rId3"/>
          <a:stretch>
            <a:fillRect/>
          </a:stretch>
        </p:blipFill>
        <p:spPr>
          <a:xfrm>
            <a:off x="823674" y="3811548"/>
            <a:ext cx="257413" cy="205859"/>
          </a:xfrm>
          <a:prstGeom prst="rect">
            <a:avLst/>
          </a:prstGeom>
        </p:spPr>
      </p:pic>
      <p:sp>
        <p:nvSpPr>
          <p:cNvPr id="7" name="Text 4"/>
          <p:cNvSpPr/>
          <p:nvPr/>
        </p:nvSpPr>
        <p:spPr>
          <a:xfrm>
            <a:off x="1245751" y="3801189"/>
            <a:ext cx="2059662" cy="257413"/>
          </a:xfrm>
          <a:prstGeom prst="rect">
            <a:avLst/>
          </a:prstGeom>
          <a:noFill/>
          <a:ln/>
        </p:spPr>
        <p:txBody>
          <a:bodyPr wrap="none" lIns="0" tIns="0" rIns="0" bIns="0" rtlCol="0" anchor="t"/>
          <a:lstStyle/>
          <a:p>
            <a:pPr marL="0" indent="0" algn="l">
              <a:lnSpc>
                <a:spcPts val="2000"/>
              </a:lnSpc>
              <a:buNone/>
            </a:pPr>
            <a:r>
              <a:rPr lang="en-US" sz="1600" dirty="0">
                <a:solidFill>
                  <a:srgbClr val="000000"/>
                </a:solidFill>
                <a:latin typeface="Host Grotesk Medium" pitchFamily="34" charset="0"/>
                <a:ea typeface="Host Grotesk Medium" pitchFamily="34" charset="-122"/>
                <a:cs typeface="Host Grotesk Medium" pitchFamily="34" charset="-120"/>
              </a:rPr>
              <a:t>Kontroversi Besar</a:t>
            </a:r>
            <a:endParaRPr lang="en-US" sz="1600" dirty="0"/>
          </a:p>
        </p:txBody>
      </p:sp>
      <p:sp>
        <p:nvSpPr>
          <p:cNvPr id="8" name="Text 5"/>
          <p:cNvSpPr/>
          <p:nvPr/>
        </p:nvSpPr>
        <p:spPr>
          <a:xfrm>
            <a:off x="1245751" y="4223266"/>
            <a:ext cx="7075170" cy="1483043"/>
          </a:xfrm>
          <a:prstGeom prst="rect">
            <a:avLst/>
          </a:prstGeom>
          <a:noFill/>
          <a:ln/>
        </p:spPr>
        <p:txBody>
          <a:bodyPr wrap="square" lIns="0" tIns="0" rIns="0" bIns="0" rtlCol="0" anchor="t"/>
          <a:lstStyle/>
          <a:p>
            <a:pPr marL="0" indent="0" algn="l">
              <a:lnSpc>
                <a:spcPts val="1900"/>
              </a:lnSpc>
              <a:buNone/>
            </a:pPr>
            <a:r>
              <a:rPr lang="en-US" sz="1600" dirty="0">
                <a:solidFill>
                  <a:srgbClr val="000000"/>
                </a:solidFill>
                <a:latin typeface="Roboto" pitchFamily="34" charset="0"/>
                <a:ea typeface="Roboto" pitchFamily="34" charset="-122"/>
                <a:cs typeface="Roboto" pitchFamily="34" charset="-120"/>
              </a:rPr>
              <a:t>Usulan ini segera memicu </a:t>
            </a:r>
            <a:r>
              <a:rPr lang="en-US" sz="1600" b="1" dirty="0">
                <a:solidFill>
                  <a:srgbClr val="000000"/>
                </a:solidFill>
                <a:latin typeface="Roboto" pitchFamily="34" charset="0"/>
                <a:ea typeface="Roboto" pitchFamily="34" charset="-122"/>
                <a:cs typeface="Roboto" pitchFamily="34" charset="-120"/>
              </a:rPr>
              <a:t>kontroversi besar</a:t>
            </a:r>
            <a:r>
              <a:rPr lang="en-US" sz="1600" dirty="0">
                <a:solidFill>
                  <a:srgbClr val="000000"/>
                </a:solidFill>
                <a:latin typeface="Roboto" pitchFamily="34" charset="0"/>
                <a:ea typeface="Roboto" pitchFamily="34" charset="-122"/>
                <a:cs typeface="Roboto" pitchFamily="34" charset="-120"/>
              </a:rPr>
              <a:t> di masyarakat. Data survei menunjukkan bahwa mayoritas publik, sekitar </a:t>
            </a:r>
            <a:r>
              <a:rPr lang="en-US" sz="1600" b="1" dirty="0">
                <a:latin typeface="Roboto" pitchFamily="34" charset="0"/>
                <a:ea typeface="Roboto" pitchFamily="34" charset="-122"/>
                <a:cs typeface="Roboto" pitchFamily="34" charset="-120"/>
              </a:rPr>
              <a:t>70% responden</a:t>
            </a:r>
            <a:r>
              <a:rPr lang="en-US" sz="1600" dirty="0">
                <a:solidFill>
                  <a:srgbClr val="000000"/>
                </a:solidFill>
                <a:latin typeface="Roboto" pitchFamily="34" charset="0"/>
                <a:ea typeface="Roboto" pitchFamily="34" charset="-122"/>
                <a:cs typeface="Roboto" pitchFamily="34" charset="-120"/>
              </a:rPr>
              <a:t>, masih sangat mendukung sistem pemilihan langsung. Masyarakat merasa pemilihan langsung adalah wujud nyata kedaulatan rakyat dan partisipasi demokrasi. Mereka khawatir bahwa pemilihan melalui DPRD akan membuka celah bagi praktik politik uang dan melahirkan kepala daerah yang kurang akuntabel kepada rakyat, melainkan lebih kepada partai pengusungnya.</a:t>
            </a:r>
            <a:endParaRPr lang="en-US" sz="1600" dirty="0"/>
          </a:p>
        </p:txBody>
      </p:sp>
      <p:sp>
        <p:nvSpPr>
          <p:cNvPr id="9" name="Text 6"/>
          <p:cNvSpPr/>
          <p:nvPr/>
        </p:nvSpPr>
        <p:spPr>
          <a:xfrm>
            <a:off x="659011" y="6122075"/>
            <a:ext cx="7826573" cy="1633418"/>
          </a:xfrm>
          <a:prstGeom prst="rect">
            <a:avLst/>
          </a:prstGeom>
          <a:noFill/>
          <a:ln/>
        </p:spPr>
        <p:txBody>
          <a:bodyPr wrap="square" lIns="0" tIns="0" rIns="0" bIns="0" rtlCol="0" anchor="t"/>
          <a:lstStyle/>
          <a:p>
            <a:pPr marL="0" indent="0" algn="l">
              <a:lnSpc>
                <a:spcPts val="1900"/>
              </a:lnSpc>
              <a:buNone/>
            </a:pPr>
            <a:r>
              <a:rPr lang="en-US" sz="1600" dirty="0">
                <a:solidFill>
                  <a:srgbClr val="384653"/>
                </a:solidFill>
                <a:latin typeface="Roboto" pitchFamily="34" charset="0"/>
                <a:ea typeface="Roboto" pitchFamily="34" charset="-122"/>
                <a:cs typeface="Roboto" pitchFamily="34" charset="-120"/>
              </a:rPr>
              <a:t>Debat publik memanas, melibatkan akademisi, aktivis, politisi, dan masyarakat luas. Usulan ini mencerminkan </a:t>
            </a:r>
            <a:r>
              <a:rPr lang="en-US" sz="1600" b="1" dirty="0">
                <a:solidFill>
                  <a:srgbClr val="384653"/>
                </a:solidFill>
                <a:latin typeface="Roboto" pitchFamily="34" charset="0"/>
                <a:ea typeface="Roboto" pitchFamily="34" charset="-122"/>
                <a:cs typeface="Roboto" pitchFamily="34" charset="-120"/>
              </a:rPr>
              <a:t>perdebatan abadi</a:t>
            </a:r>
            <a:r>
              <a:rPr lang="en-US" sz="1600" dirty="0">
                <a:solidFill>
                  <a:srgbClr val="384653"/>
                </a:solidFill>
                <a:latin typeface="Roboto" pitchFamily="34" charset="0"/>
                <a:ea typeface="Roboto" pitchFamily="34" charset="-122"/>
                <a:cs typeface="Roboto" pitchFamily="34" charset="-120"/>
              </a:rPr>
              <a:t> tentang sistem pemerintahan optimal di Indonesia: apakah lebih condong ke sistem presidensial murni dengan legitimasi langsung, atau ada unsur parlementer di mana perwakilan memiliki peran lebih besar dalam memilih pemimpin daerah. Kasus ini juga menyoroti tensi antara efisiensi tata kelola dengan prinsip demokrasi partisipatif.</a:t>
            </a:r>
            <a:endParaRPr lang="en-US" sz="1600" dirty="0"/>
          </a:p>
        </p:txBody>
      </p:sp>
      <p:pic>
        <p:nvPicPr>
          <p:cNvPr id="10" name="Image 1" descr="preencoded.png"/>
          <p:cNvPicPr>
            <a:picLocks noChangeAspect="1"/>
          </p:cNvPicPr>
          <p:nvPr/>
        </p:nvPicPr>
        <p:blipFill>
          <a:blip r:embed="rId4"/>
          <a:stretch>
            <a:fillRect/>
          </a:stretch>
        </p:blipFill>
        <p:spPr>
          <a:xfrm>
            <a:off x="8895159" y="2458522"/>
            <a:ext cx="5083731" cy="5083731"/>
          </a:xfrm>
          <a:prstGeom prst="rect">
            <a:avLst/>
          </a:prstGeom>
        </p:spPr>
      </p:pic>
      <p:sp>
        <p:nvSpPr>
          <p:cNvPr id="11" name="Rectangle 10">
            <a:extLst>
              <a:ext uri="{FF2B5EF4-FFF2-40B4-BE49-F238E27FC236}">
                <a16:creationId xmlns:a16="http://schemas.microsoft.com/office/drawing/2014/main" id="{9E540EEE-0D6D-1563-799E-51C1D92C1857}"/>
              </a:ext>
            </a:extLst>
          </p:cNvPr>
          <p:cNvSpPr/>
          <p:nvPr/>
        </p:nvSpPr>
        <p:spPr>
          <a:xfrm>
            <a:off x="12877014" y="7755493"/>
            <a:ext cx="1649691" cy="408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99016" y="480536"/>
            <a:ext cx="8935641" cy="546140"/>
          </a:xfrm>
          <a:prstGeom prst="rect">
            <a:avLst/>
          </a:prstGeom>
          <a:noFill/>
          <a:ln/>
        </p:spPr>
        <p:txBody>
          <a:bodyPr wrap="none" lIns="0" tIns="0" rIns="0" bIns="0" rtlCol="0" anchor="t"/>
          <a:lstStyle/>
          <a:p>
            <a:pPr marL="0" indent="0" algn="l">
              <a:lnSpc>
                <a:spcPts val="4300"/>
              </a:lnSpc>
              <a:buNone/>
            </a:pPr>
            <a:r>
              <a:rPr lang="en-US" sz="3400" dirty="0">
                <a:solidFill>
                  <a:srgbClr val="2E3C4E"/>
                </a:solidFill>
                <a:latin typeface="Host Grotesk Medium" pitchFamily="34" charset="0"/>
                <a:ea typeface="Host Grotesk Medium" pitchFamily="34" charset="-122"/>
                <a:cs typeface="Host Grotesk Medium" pitchFamily="34" charset="-120"/>
              </a:rPr>
              <a:t>Dampak Kasus 2025 terhadap Sistem Politik</a:t>
            </a:r>
            <a:endParaRPr lang="en-US" sz="3400" dirty="0"/>
          </a:p>
        </p:txBody>
      </p:sp>
      <p:sp>
        <p:nvSpPr>
          <p:cNvPr id="3" name="Text 1"/>
          <p:cNvSpPr/>
          <p:nvPr/>
        </p:nvSpPr>
        <p:spPr>
          <a:xfrm>
            <a:off x="699016" y="1376124"/>
            <a:ext cx="13232368" cy="524351"/>
          </a:xfrm>
          <a:prstGeom prst="rect">
            <a:avLst/>
          </a:prstGeom>
          <a:noFill/>
          <a:ln/>
        </p:spPr>
        <p:txBody>
          <a:bodyPr wrap="square" lIns="0" tIns="0" rIns="0" bIns="0" rtlCol="0" anchor="t"/>
          <a:lstStyle/>
          <a:p>
            <a:pPr marL="0" indent="0" algn="l">
              <a:lnSpc>
                <a:spcPts val="2050"/>
              </a:lnSpc>
              <a:buNone/>
            </a:pPr>
            <a:r>
              <a:rPr lang="en-US" sz="1600" dirty="0">
                <a:solidFill>
                  <a:srgbClr val="384653"/>
                </a:solidFill>
                <a:latin typeface="Roboto" pitchFamily="34" charset="0"/>
                <a:ea typeface="Roboto" pitchFamily="34" charset="-122"/>
                <a:cs typeface="Roboto" pitchFamily="34" charset="-120"/>
              </a:rPr>
              <a:t>Skenario reformasi sistem pemilihan kepala daerah di tahun 2025 ini akan memiliki dampak signifikan dan multifaset terhadap sistem politik Indonesia, menguji ketahanan dan adaptabilitasnya.</a:t>
            </a:r>
            <a:endParaRPr lang="en-US" sz="1600" dirty="0"/>
          </a:p>
        </p:txBody>
      </p:sp>
      <p:pic>
        <p:nvPicPr>
          <p:cNvPr id="4" name="Image 0" descr="preencoded.png"/>
          <p:cNvPicPr>
            <a:picLocks noChangeAspect="1"/>
          </p:cNvPicPr>
          <p:nvPr/>
        </p:nvPicPr>
        <p:blipFill>
          <a:blip r:embed="rId3"/>
          <a:stretch>
            <a:fillRect/>
          </a:stretch>
        </p:blipFill>
        <p:spPr>
          <a:xfrm>
            <a:off x="699016" y="2621280"/>
            <a:ext cx="4294346" cy="1143000"/>
          </a:xfrm>
          <a:prstGeom prst="rect">
            <a:avLst/>
          </a:prstGeom>
        </p:spPr>
      </p:pic>
      <p:sp>
        <p:nvSpPr>
          <p:cNvPr id="5" name="Text 2"/>
          <p:cNvSpPr/>
          <p:nvPr/>
        </p:nvSpPr>
        <p:spPr>
          <a:xfrm>
            <a:off x="873681" y="3320177"/>
            <a:ext cx="3493413" cy="273010"/>
          </a:xfrm>
          <a:prstGeom prst="rect">
            <a:avLst/>
          </a:prstGeom>
          <a:noFill/>
          <a:ln/>
        </p:spPr>
        <p:txBody>
          <a:bodyPr wrap="none" lIns="0" tIns="0" rIns="0" bIns="0" rtlCol="0" anchor="t"/>
          <a:lstStyle/>
          <a:p>
            <a:pPr marL="0" indent="0" algn="l">
              <a:lnSpc>
                <a:spcPts val="2150"/>
              </a:lnSpc>
              <a:buNone/>
            </a:pPr>
            <a:r>
              <a:rPr lang="en-US" sz="1700" dirty="0">
                <a:solidFill>
                  <a:srgbClr val="384653"/>
                </a:solidFill>
                <a:latin typeface="Host Grotesk Medium" pitchFamily="34" charset="0"/>
                <a:ea typeface="Host Grotesk Medium" pitchFamily="34" charset="-122"/>
                <a:cs typeface="Host Grotesk Medium" pitchFamily="34" charset="-120"/>
              </a:rPr>
              <a:t>1. Memicu Diskusi Nasional Intensif</a:t>
            </a:r>
            <a:endParaRPr lang="en-US" sz="1700" dirty="0"/>
          </a:p>
        </p:txBody>
      </p:sp>
      <p:sp>
        <p:nvSpPr>
          <p:cNvPr id="6" name="Text 3"/>
          <p:cNvSpPr/>
          <p:nvPr/>
        </p:nvSpPr>
        <p:spPr>
          <a:xfrm>
            <a:off x="873681" y="3697962"/>
            <a:ext cx="3945017" cy="2621756"/>
          </a:xfrm>
          <a:prstGeom prst="rect">
            <a:avLst/>
          </a:prstGeom>
          <a:noFill/>
          <a:ln/>
        </p:spPr>
        <p:txBody>
          <a:bodyPr wrap="square" lIns="0" tIns="0" rIns="0" bIns="0" rtlCol="0" anchor="t"/>
          <a:lstStyle/>
          <a:p>
            <a:pPr marL="0" indent="0" algn="l">
              <a:lnSpc>
                <a:spcPts val="2050"/>
              </a:lnSpc>
              <a:buNone/>
            </a:pPr>
            <a:r>
              <a:rPr lang="en-US" sz="1600" dirty="0">
                <a:solidFill>
                  <a:srgbClr val="384653"/>
                </a:solidFill>
                <a:latin typeface="Roboto" pitchFamily="34" charset="0"/>
                <a:ea typeface="Roboto" pitchFamily="34" charset="-122"/>
                <a:cs typeface="Roboto" pitchFamily="34" charset="-120"/>
              </a:rPr>
              <a:t>Kasus ini akan memicu diskusi nasional yang sangat intensif tentang esensi demokrasi dan representasi rakyat. Pertanyaan fundamental seperti "Siapa yang paling berhak memilih pemimpin?", "Bagaimana menjaga akuntabilitas?", dan "Apa model demokrasi yang paling sesuai untuk Indonesia?" akan menjadi topik hangat di media, kampus, dan forum-forum publik. Ini akan meningkatkan kesadaran politik masyarakat secara luas.</a:t>
            </a:r>
            <a:endParaRPr lang="en-US" sz="1600" dirty="0"/>
          </a:p>
        </p:txBody>
      </p:sp>
      <p:pic>
        <p:nvPicPr>
          <p:cNvPr id="7" name="Image 1" descr="preencoded.png"/>
          <p:cNvPicPr>
            <a:picLocks noChangeAspect="1"/>
          </p:cNvPicPr>
          <p:nvPr/>
        </p:nvPicPr>
        <p:blipFill>
          <a:blip r:embed="rId3"/>
          <a:stretch>
            <a:fillRect/>
          </a:stretch>
        </p:blipFill>
        <p:spPr>
          <a:xfrm>
            <a:off x="5168027" y="2359104"/>
            <a:ext cx="4294346" cy="1143000"/>
          </a:xfrm>
          <a:prstGeom prst="rect">
            <a:avLst/>
          </a:prstGeom>
        </p:spPr>
      </p:pic>
      <p:sp>
        <p:nvSpPr>
          <p:cNvPr id="8" name="Text 4"/>
          <p:cNvSpPr/>
          <p:nvPr/>
        </p:nvSpPr>
        <p:spPr>
          <a:xfrm>
            <a:off x="5342692" y="3058001"/>
            <a:ext cx="3945017" cy="546021"/>
          </a:xfrm>
          <a:prstGeom prst="rect">
            <a:avLst/>
          </a:prstGeom>
          <a:noFill/>
          <a:ln/>
        </p:spPr>
        <p:txBody>
          <a:bodyPr wrap="square" lIns="0" tIns="0" rIns="0" bIns="0" rtlCol="0" anchor="t"/>
          <a:lstStyle/>
          <a:p>
            <a:pPr marL="0" indent="0" algn="l">
              <a:lnSpc>
                <a:spcPts val="2150"/>
              </a:lnSpc>
              <a:buNone/>
            </a:pPr>
            <a:r>
              <a:rPr lang="en-US" sz="1700" dirty="0">
                <a:solidFill>
                  <a:srgbClr val="384653"/>
                </a:solidFill>
                <a:latin typeface="Host Grotesk Medium" pitchFamily="34" charset="0"/>
                <a:ea typeface="Host Grotesk Medium" pitchFamily="34" charset="-122"/>
                <a:cs typeface="Host Grotesk Medium" pitchFamily="34" charset="-120"/>
              </a:rPr>
              <a:t>2. Menunjukkan Dinamika Suprastruktur dan Infrastruktur Politik</a:t>
            </a:r>
            <a:endParaRPr lang="en-US" sz="1700" dirty="0"/>
          </a:p>
        </p:txBody>
      </p:sp>
      <p:sp>
        <p:nvSpPr>
          <p:cNvPr id="9" name="Text 5"/>
          <p:cNvSpPr/>
          <p:nvPr/>
        </p:nvSpPr>
        <p:spPr>
          <a:xfrm>
            <a:off x="5342692" y="3708797"/>
            <a:ext cx="3945017" cy="2883932"/>
          </a:xfrm>
          <a:prstGeom prst="rect">
            <a:avLst/>
          </a:prstGeom>
          <a:noFill/>
          <a:ln/>
        </p:spPr>
        <p:txBody>
          <a:bodyPr wrap="square" lIns="0" tIns="0" rIns="0" bIns="0" rtlCol="0" anchor="t"/>
          <a:lstStyle/>
          <a:p>
            <a:pPr marL="0" indent="0" algn="l">
              <a:lnSpc>
                <a:spcPts val="2050"/>
              </a:lnSpc>
              <a:buNone/>
            </a:pPr>
            <a:r>
              <a:rPr lang="en-US" sz="1600" dirty="0">
                <a:solidFill>
                  <a:srgbClr val="384653"/>
                </a:solidFill>
                <a:latin typeface="Roboto" pitchFamily="34" charset="0"/>
                <a:ea typeface="Roboto" pitchFamily="34" charset="-122"/>
                <a:cs typeface="Roboto" pitchFamily="34" charset="-120"/>
              </a:rPr>
              <a:t>Kasus ini secara gamblang memperlihatkan bagaimana </a:t>
            </a:r>
            <a:r>
              <a:rPr lang="en-US" sz="1600" dirty="0">
                <a:latin typeface="Roboto" pitchFamily="34" charset="0"/>
                <a:ea typeface="Roboto" pitchFamily="34" charset="-122"/>
                <a:cs typeface="Roboto" pitchFamily="34" charset="-120"/>
              </a:rPr>
              <a:t>suprastruktu</a:t>
            </a:r>
            <a:r>
              <a:rPr lang="en-US" sz="1600" dirty="0">
                <a:solidFill>
                  <a:srgbClr val="64B8CE"/>
                </a:solidFill>
                <a:latin typeface="Roboto" pitchFamily="34" charset="0"/>
                <a:ea typeface="Roboto" pitchFamily="34" charset="-122"/>
                <a:cs typeface="Roboto" pitchFamily="34" charset="-120"/>
              </a:rPr>
              <a:t>r </a:t>
            </a:r>
            <a:r>
              <a:rPr lang="en-US" sz="1600" dirty="0">
                <a:latin typeface="Roboto" pitchFamily="34" charset="0"/>
                <a:ea typeface="Roboto" pitchFamily="34" charset="-122"/>
                <a:cs typeface="Roboto" pitchFamily="34" charset="-120"/>
              </a:rPr>
              <a:t>politik</a:t>
            </a:r>
            <a:r>
              <a:rPr lang="en-US" sz="1600" dirty="0">
                <a:solidFill>
                  <a:srgbClr val="384653"/>
                </a:solidFill>
                <a:latin typeface="Roboto" pitchFamily="34" charset="0"/>
                <a:ea typeface="Roboto" pitchFamily="34" charset="-122"/>
                <a:cs typeface="Roboto" pitchFamily="34" charset="-120"/>
              </a:rPr>
              <a:t> (Presiden dan potensi peran DPR/DPRD dalam perumusan kebijakan) berinteraksi dengan </a:t>
            </a:r>
            <a:r>
              <a:rPr lang="en-US" sz="1600" dirty="0">
                <a:latin typeface="Roboto" pitchFamily="34" charset="0"/>
                <a:ea typeface="Roboto" pitchFamily="34" charset="-122"/>
                <a:cs typeface="Roboto" pitchFamily="34" charset="-120"/>
              </a:rPr>
              <a:t>infrastruktur politik </a:t>
            </a:r>
            <a:r>
              <a:rPr lang="en-US" sz="1600" dirty="0">
                <a:solidFill>
                  <a:srgbClr val="384653"/>
                </a:solidFill>
                <a:latin typeface="Roboto" pitchFamily="34" charset="0"/>
                <a:ea typeface="Roboto" pitchFamily="34" charset="-122"/>
                <a:cs typeface="Roboto" pitchFamily="34" charset="-120"/>
              </a:rPr>
              <a:t>(partai politik sebagai pengusung gagasan, media massa sebagai penyebar informasi, dan masyarakat sipil/publik sebagai kekuatan penekan). Dinamika ini akan mencerminkan pertempuran argumen, lobi-lobi politik, dan mobilisasi massa yang menjadi ciri khas sistem politik yang hidup.</a:t>
            </a:r>
            <a:endParaRPr lang="en-US" sz="1600" dirty="0"/>
          </a:p>
        </p:txBody>
      </p:sp>
      <p:pic>
        <p:nvPicPr>
          <p:cNvPr id="10" name="Image 2" descr="preencoded.png"/>
          <p:cNvPicPr>
            <a:picLocks noChangeAspect="1"/>
          </p:cNvPicPr>
          <p:nvPr/>
        </p:nvPicPr>
        <p:blipFill>
          <a:blip r:embed="rId3"/>
          <a:stretch>
            <a:fillRect/>
          </a:stretch>
        </p:blipFill>
        <p:spPr>
          <a:xfrm>
            <a:off x="9637038" y="2097048"/>
            <a:ext cx="4294346" cy="1143000"/>
          </a:xfrm>
          <a:prstGeom prst="rect">
            <a:avLst/>
          </a:prstGeom>
        </p:spPr>
      </p:pic>
      <p:sp>
        <p:nvSpPr>
          <p:cNvPr id="11" name="Text 6"/>
          <p:cNvSpPr/>
          <p:nvPr/>
        </p:nvSpPr>
        <p:spPr>
          <a:xfrm>
            <a:off x="9811702" y="2795945"/>
            <a:ext cx="3945017" cy="546021"/>
          </a:xfrm>
          <a:prstGeom prst="rect">
            <a:avLst/>
          </a:prstGeom>
          <a:noFill/>
          <a:ln/>
        </p:spPr>
        <p:txBody>
          <a:bodyPr wrap="square" lIns="0" tIns="0" rIns="0" bIns="0" rtlCol="0" anchor="t"/>
          <a:lstStyle/>
          <a:p>
            <a:pPr marL="0" indent="0" algn="l">
              <a:lnSpc>
                <a:spcPts val="2150"/>
              </a:lnSpc>
              <a:buNone/>
            </a:pPr>
            <a:r>
              <a:rPr lang="en-US" sz="1700" dirty="0">
                <a:solidFill>
                  <a:srgbClr val="384653"/>
                </a:solidFill>
                <a:latin typeface="Host Grotesk Medium" pitchFamily="34" charset="0"/>
                <a:ea typeface="Host Grotesk Medium" pitchFamily="34" charset="-122"/>
                <a:cs typeface="Host Grotesk Medium" pitchFamily="34" charset="-120"/>
              </a:rPr>
              <a:t>3. Menegaskan Pentingnya Fungsi Stabilitas dan Legitimasi</a:t>
            </a:r>
            <a:endParaRPr lang="en-US" sz="1700" dirty="0"/>
          </a:p>
        </p:txBody>
      </p:sp>
      <p:sp>
        <p:nvSpPr>
          <p:cNvPr id="12" name="Text 7"/>
          <p:cNvSpPr/>
          <p:nvPr/>
        </p:nvSpPr>
        <p:spPr>
          <a:xfrm>
            <a:off x="9811702" y="3446740"/>
            <a:ext cx="3945017" cy="2621756"/>
          </a:xfrm>
          <a:prstGeom prst="rect">
            <a:avLst/>
          </a:prstGeom>
          <a:noFill/>
          <a:ln/>
        </p:spPr>
        <p:txBody>
          <a:bodyPr wrap="square" lIns="0" tIns="0" rIns="0" bIns="0" rtlCol="0" anchor="t"/>
          <a:lstStyle/>
          <a:p>
            <a:pPr marL="0" indent="0" algn="l">
              <a:lnSpc>
                <a:spcPts val="2050"/>
              </a:lnSpc>
              <a:buNone/>
            </a:pPr>
            <a:r>
              <a:rPr lang="en-US" sz="1600" dirty="0">
                <a:solidFill>
                  <a:srgbClr val="384653"/>
                </a:solidFill>
                <a:latin typeface="Roboto" pitchFamily="34" charset="0"/>
                <a:ea typeface="Roboto" pitchFamily="34" charset="-122"/>
                <a:cs typeface="Roboto" pitchFamily="34" charset="-120"/>
              </a:rPr>
              <a:t>Pada akhirnya, kasus ini akan menegaskan kembali pentingnya fungsi sistem politik dalam menjaga stabilitas dan legitimasi pemerintahan. Apabila usulan ini tidak dikelola dengan baik dan mengabaikan aspirasi publik, dapat berpotensi memicu ketidakpuasan dan gejolak sosial, yang pada gilirannya dapat mengancam stabilitas. Sebaliknya, jika sistem mampu menyerap aspirasi dan mencapai solusi yang diterima publik, legitimasi pemerintahan akan semakin kuat.</a:t>
            </a:r>
            <a:endParaRPr lang="en-US" sz="1600" dirty="0"/>
          </a:p>
        </p:txBody>
      </p:sp>
      <p:sp>
        <p:nvSpPr>
          <p:cNvPr id="13" name="Text 8"/>
          <p:cNvSpPr/>
          <p:nvPr/>
        </p:nvSpPr>
        <p:spPr>
          <a:xfrm>
            <a:off x="699016" y="6963966"/>
            <a:ext cx="13232368" cy="786527"/>
          </a:xfrm>
          <a:prstGeom prst="rect">
            <a:avLst/>
          </a:prstGeom>
          <a:noFill/>
          <a:ln/>
        </p:spPr>
        <p:txBody>
          <a:bodyPr wrap="square" lIns="0" tIns="0" rIns="0" bIns="0" rtlCol="0" anchor="t"/>
          <a:lstStyle/>
          <a:p>
            <a:pPr marL="0" indent="0" algn="l">
              <a:lnSpc>
                <a:spcPts val="2050"/>
              </a:lnSpc>
              <a:buNone/>
            </a:pPr>
            <a:r>
              <a:rPr lang="en-US" sz="1600" dirty="0">
                <a:solidFill>
                  <a:srgbClr val="384653"/>
                </a:solidFill>
                <a:latin typeface="Roboto" pitchFamily="34" charset="0"/>
                <a:ea typeface="Roboto" pitchFamily="34" charset="-122"/>
                <a:cs typeface="Roboto" pitchFamily="34" charset="-120"/>
              </a:rPr>
              <a:t>Kasus ini menjadi barometer bagaimana sistem politik Indonesia mampu menyeimbangkan antara kebutuhan akan efisiensi tata kelola dengan tuntutan partisipasi dan kedaulatan rakyat. Keberhasilannya akan sangat bergantung pada kapasitas aktor politik untuk bernegosiasi, berkompromi, dan mendengarkan suara dari berbagai elemen masyarakat.</a:t>
            </a:r>
            <a:endParaRPr lang="en-US" sz="1600" dirty="0"/>
          </a:p>
        </p:txBody>
      </p:sp>
      <p:sp>
        <p:nvSpPr>
          <p:cNvPr id="14" name="Rectangle 13">
            <a:extLst>
              <a:ext uri="{FF2B5EF4-FFF2-40B4-BE49-F238E27FC236}">
                <a16:creationId xmlns:a16="http://schemas.microsoft.com/office/drawing/2014/main" id="{3CE3601C-12C6-B711-42DA-C7BD5B43A74D}"/>
              </a:ext>
            </a:extLst>
          </p:cNvPr>
          <p:cNvSpPr/>
          <p:nvPr/>
        </p:nvSpPr>
        <p:spPr>
          <a:xfrm>
            <a:off x="12877014" y="7755493"/>
            <a:ext cx="1649691" cy="408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96835" y="272891"/>
            <a:ext cx="3876913" cy="310158"/>
          </a:xfrm>
          <a:prstGeom prst="rect">
            <a:avLst/>
          </a:prstGeom>
          <a:noFill/>
          <a:ln/>
        </p:spPr>
        <p:txBody>
          <a:bodyPr wrap="none" lIns="0" tIns="0" rIns="0" bIns="0" rtlCol="0" anchor="t"/>
          <a:lstStyle/>
          <a:p>
            <a:pPr marL="0" indent="0" algn="l">
              <a:lnSpc>
                <a:spcPts val="2400"/>
              </a:lnSpc>
              <a:buNone/>
            </a:pPr>
            <a:r>
              <a:rPr lang="en-US" sz="1950" dirty="0">
                <a:solidFill>
                  <a:srgbClr val="2E3C4E"/>
                </a:solidFill>
                <a:latin typeface="Host Grotesk Medium" pitchFamily="34" charset="0"/>
                <a:ea typeface="Host Grotesk Medium" pitchFamily="34" charset="-122"/>
                <a:cs typeface="Host Grotesk Medium" pitchFamily="34" charset="-120"/>
              </a:rPr>
              <a:t>Visualisasi Sistem Politik Indonesia</a:t>
            </a:r>
            <a:endParaRPr lang="en-US" sz="1950" dirty="0"/>
          </a:p>
        </p:txBody>
      </p:sp>
      <p:pic>
        <p:nvPicPr>
          <p:cNvPr id="4" name="Image 0" descr="preencoded.png"/>
          <p:cNvPicPr>
            <a:picLocks noChangeAspect="1"/>
          </p:cNvPicPr>
          <p:nvPr/>
        </p:nvPicPr>
        <p:blipFill>
          <a:blip r:embed="rId3"/>
          <a:stretch>
            <a:fillRect/>
          </a:stretch>
        </p:blipFill>
        <p:spPr>
          <a:xfrm>
            <a:off x="593765" y="1272718"/>
            <a:ext cx="13785771" cy="6426994"/>
          </a:xfrm>
          <a:prstGeom prst="rect">
            <a:avLst/>
          </a:prstGeom>
        </p:spPr>
      </p:pic>
      <p:sp>
        <p:nvSpPr>
          <p:cNvPr id="5" name="Text 2"/>
          <p:cNvSpPr/>
          <p:nvPr/>
        </p:nvSpPr>
        <p:spPr>
          <a:xfrm>
            <a:off x="929555" y="1790688"/>
            <a:ext cx="3113229" cy="389153"/>
          </a:xfrm>
          <a:prstGeom prst="rect">
            <a:avLst/>
          </a:prstGeom>
          <a:noFill/>
          <a:ln/>
        </p:spPr>
        <p:txBody>
          <a:bodyPr wrap="none" lIns="0" tIns="0" rIns="0" bIns="0" rtlCol="0" anchor="t"/>
          <a:lstStyle/>
          <a:p>
            <a:pPr marL="0" indent="0" algn="r">
              <a:lnSpc>
                <a:spcPts val="1650"/>
              </a:lnSpc>
              <a:buNone/>
            </a:pPr>
            <a:r>
              <a:rPr lang="en-US" sz="1350" dirty="0">
                <a:solidFill>
                  <a:srgbClr val="384653"/>
                </a:solidFill>
                <a:latin typeface="Host Grotesk Medium" pitchFamily="34" charset="0"/>
                <a:ea typeface="Host Grotesk Medium" pitchFamily="34" charset="-122"/>
                <a:cs typeface="Host Grotesk Medium" pitchFamily="34" charset="-120"/>
              </a:rPr>
              <a:t>Presiden</a:t>
            </a:r>
            <a:endParaRPr lang="en-US" sz="1350" dirty="0"/>
          </a:p>
        </p:txBody>
      </p:sp>
      <p:sp>
        <p:nvSpPr>
          <p:cNvPr id="6" name="Text 3"/>
          <p:cNvSpPr/>
          <p:nvPr/>
        </p:nvSpPr>
        <p:spPr>
          <a:xfrm>
            <a:off x="749680" y="2290534"/>
            <a:ext cx="3293104" cy="933969"/>
          </a:xfrm>
          <a:prstGeom prst="rect">
            <a:avLst/>
          </a:prstGeom>
          <a:noFill/>
          <a:ln/>
        </p:spPr>
        <p:txBody>
          <a:bodyPr wrap="square" lIns="0" tIns="0" rIns="0" bIns="0" rtlCol="0" anchor="t"/>
          <a:lstStyle/>
          <a:p>
            <a:pPr marL="0" indent="0" algn="r">
              <a:lnSpc>
                <a:spcPts val="1350"/>
              </a:lnSpc>
              <a:buNone/>
            </a:pPr>
            <a:r>
              <a:rPr lang="en-US" sz="1600" dirty="0">
                <a:solidFill>
                  <a:srgbClr val="384653"/>
                </a:solidFill>
                <a:latin typeface="Roboto" pitchFamily="34" charset="0"/>
                <a:ea typeface="Roboto" pitchFamily="34" charset="-122"/>
                <a:cs typeface="Roboto" pitchFamily="34" charset="-120"/>
              </a:rPr>
              <a:t>Kepala negara dan pemerintahan, pemegang eksekutif utama</a:t>
            </a:r>
            <a:r>
              <a:rPr lang="en-US" sz="1050" dirty="0">
                <a:solidFill>
                  <a:srgbClr val="384653"/>
                </a:solidFill>
                <a:latin typeface="Roboto" pitchFamily="34" charset="0"/>
                <a:ea typeface="Roboto" pitchFamily="34" charset="-122"/>
                <a:cs typeface="Roboto" pitchFamily="34" charset="-120"/>
              </a:rPr>
              <a:t>.</a:t>
            </a:r>
            <a:endParaRPr lang="en-US" sz="1050" dirty="0"/>
          </a:p>
        </p:txBody>
      </p:sp>
      <p:sp>
        <p:nvSpPr>
          <p:cNvPr id="7" name="Text 4"/>
          <p:cNvSpPr/>
          <p:nvPr/>
        </p:nvSpPr>
        <p:spPr>
          <a:xfrm>
            <a:off x="10587481" y="2842268"/>
            <a:ext cx="3113229" cy="389153"/>
          </a:xfrm>
          <a:prstGeom prst="rect">
            <a:avLst/>
          </a:prstGeom>
          <a:noFill/>
          <a:ln/>
        </p:spPr>
        <p:txBody>
          <a:bodyPr wrap="none" lIns="0" tIns="0" rIns="0" bIns="0" rtlCol="0" anchor="t"/>
          <a:lstStyle/>
          <a:p>
            <a:pPr marL="0" indent="0" algn="l">
              <a:lnSpc>
                <a:spcPts val="1650"/>
              </a:lnSpc>
              <a:buNone/>
            </a:pPr>
            <a:r>
              <a:rPr lang="en-US" sz="1350" dirty="0">
                <a:solidFill>
                  <a:srgbClr val="384653"/>
                </a:solidFill>
                <a:latin typeface="Host Grotesk Medium" pitchFamily="34" charset="0"/>
                <a:ea typeface="Host Grotesk Medium" pitchFamily="34" charset="-122"/>
                <a:cs typeface="Host Grotesk Medium" pitchFamily="34" charset="-120"/>
              </a:rPr>
              <a:t>DPR</a:t>
            </a:r>
            <a:endParaRPr lang="en-US" sz="1350" dirty="0"/>
          </a:p>
        </p:txBody>
      </p:sp>
      <p:sp>
        <p:nvSpPr>
          <p:cNvPr id="8" name="Text 5"/>
          <p:cNvSpPr/>
          <p:nvPr/>
        </p:nvSpPr>
        <p:spPr>
          <a:xfrm>
            <a:off x="10587481" y="3342114"/>
            <a:ext cx="3293103" cy="933969"/>
          </a:xfrm>
          <a:prstGeom prst="rect">
            <a:avLst/>
          </a:prstGeom>
          <a:noFill/>
          <a:ln/>
        </p:spPr>
        <p:txBody>
          <a:bodyPr wrap="square" lIns="0" tIns="0" rIns="0" bIns="0" rtlCol="0" anchor="t"/>
          <a:lstStyle/>
          <a:p>
            <a:pPr marL="0" indent="0" algn="l">
              <a:lnSpc>
                <a:spcPts val="1350"/>
              </a:lnSpc>
              <a:buNone/>
            </a:pPr>
            <a:r>
              <a:rPr lang="en-US" sz="1600" dirty="0">
                <a:solidFill>
                  <a:srgbClr val="384653"/>
                </a:solidFill>
                <a:latin typeface="Roboto" pitchFamily="34" charset="0"/>
                <a:ea typeface="Roboto" pitchFamily="34" charset="-122"/>
                <a:cs typeface="Roboto" pitchFamily="34" charset="-120"/>
              </a:rPr>
              <a:t>Legislatif perwakilan rakyat, membuat undang-undang dan pengawasan.</a:t>
            </a:r>
            <a:endParaRPr lang="en-US" sz="1600" dirty="0"/>
          </a:p>
        </p:txBody>
      </p:sp>
      <p:sp>
        <p:nvSpPr>
          <p:cNvPr id="9" name="Text 6"/>
          <p:cNvSpPr/>
          <p:nvPr/>
        </p:nvSpPr>
        <p:spPr>
          <a:xfrm>
            <a:off x="929555" y="3921520"/>
            <a:ext cx="3113229" cy="389153"/>
          </a:xfrm>
          <a:prstGeom prst="rect">
            <a:avLst/>
          </a:prstGeom>
          <a:noFill/>
          <a:ln/>
        </p:spPr>
        <p:txBody>
          <a:bodyPr wrap="none" lIns="0" tIns="0" rIns="0" bIns="0" rtlCol="0" anchor="t"/>
          <a:lstStyle/>
          <a:p>
            <a:pPr marL="0" indent="0" algn="r">
              <a:lnSpc>
                <a:spcPts val="1650"/>
              </a:lnSpc>
              <a:buNone/>
            </a:pPr>
            <a:r>
              <a:rPr lang="en-US" sz="1350" dirty="0">
                <a:solidFill>
                  <a:srgbClr val="384653"/>
                </a:solidFill>
                <a:latin typeface="Host Grotesk Medium" pitchFamily="34" charset="0"/>
                <a:ea typeface="Host Grotesk Medium" pitchFamily="34" charset="-122"/>
                <a:cs typeface="Host Grotesk Medium" pitchFamily="34" charset="-120"/>
              </a:rPr>
              <a:t>MPR</a:t>
            </a:r>
            <a:endParaRPr lang="en-US" sz="1350" dirty="0"/>
          </a:p>
        </p:txBody>
      </p:sp>
      <p:sp>
        <p:nvSpPr>
          <p:cNvPr id="10" name="Text 7"/>
          <p:cNvSpPr/>
          <p:nvPr/>
        </p:nvSpPr>
        <p:spPr>
          <a:xfrm>
            <a:off x="749680" y="4421366"/>
            <a:ext cx="3293104" cy="933968"/>
          </a:xfrm>
          <a:prstGeom prst="rect">
            <a:avLst/>
          </a:prstGeom>
          <a:noFill/>
          <a:ln/>
        </p:spPr>
        <p:txBody>
          <a:bodyPr wrap="square" lIns="0" tIns="0" rIns="0" bIns="0" rtlCol="0" anchor="t"/>
          <a:lstStyle/>
          <a:p>
            <a:pPr marL="0" indent="0" algn="r">
              <a:lnSpc>
                <a:spcPts val="1350"/>
              </a:lnSpc>
              <a:buNone/>
            </a:pPr>
            <a:r>
              <a:rPr lang="en-US" sz="1600" dirty="0">
                <a:solidFill>
                  <a:srgbClr val="384653"/>
                </a:solidFill>
                <a:latin typeface="Roboto" pitchFamily="34" charset="0"/>
                <a:ea typeface="Roboto" pitchFamily="34" charset="-122"/>
                <a:cs typeface="Roboto" pitchFamily="34" charset="-120"/>
              </a:rPr>
              <a:t>Majelis tinggi konstitusional, mengubah dan menafsirkan konstitusi</a:t>
            </a:r>
            <a:r>
              <a:rPr lang="en-US" sz="1050" dirty="0">
                <a:solidFill>
                  <a:srgbClr val="384653"/>
                </a:solidFill>
                <a:latin typeface="Roboto" pitchFamily="34" charset="0"/>
                <a:ea typeface="Roboto" pitchFamily="34" charset="-122"/>
                <a:cs typeface="Roboto" pitchFamily="34" charset="-120"/>
              </a:rPr>
              <a:t>.</a:t>
            </a:r>
            <a:endParaRPr lang="en-US" sz="1050" dirty="0"/>
          </a:p>
        </p:txBody>
      </p:sp>
      <p:sp>
        <p:nvSpPr>
          <p:cNvPr id="11" name="Text 8"/>
          <p:cNvSpPr/>
          <p:nvPr/>
        </p:nvSpPr>
        <p:spPr>
          <a:xfrm>
            <a:off x="10587481" y="5125302"/>
            <a:ext cx="3113229" cy="389153"/>
          </a:xfrm>
          <a:prstGeom prst="rect">
            <a:avLst/>
          </a:prstGeom>
          <a:noFill/>
          <a:ln/>
        </p:spPr>
        <p:txBody>
          <a:bodyPr wrap="none" lIns="0" tIns="0" rIns="0" bIns="0" rtlCol="0" anchor="t"/>
          <a:lstStyle/>
          <a:p>
            <a:pPr marL="0" indent="0" algn="l">
              <a:lnSpc>
                <a:spcPts val="1650"/>
              </a:lnSpc>
              <a:buNone/>
            </a:pPr>
            <a:r>
              <a:rPr lang="en-US" sz="1350" dirty="0">
                <a:solidFill>
                  <a:srgbClr val="384653"/>
                </a:solidFill>
                <a:latin typeface="Host Grotesk Medium" pitchFamily="34" charset="0"/>
                <a:ea typeface="Host Grotesk Medium" pitchFamily="34" charset="-122"/>
                <a:cs typeface="Host Grotesk Medium" pitchFamily="34" charset="-120"/>
              </a:rPr>
              <a:t>Mahkamah Konstitusi</a:t>
            </a:r>
            <a:endParaRPr lang="en-US" sz="1350" dirty="0"/>
          </a:p>
        </p:txBody>
      </p:sp>
      <p:sp>
        <p:nvSpPr>
          <p:cNvPr id="12" name="Text 9"/>
          <p:cNvSpPr/>
          <p:nvPr/>
        </p:nvSpPr>
        <p:spPr>
          <a:xfrm>
            <a:off x="10587481" y="5625148"/>
            <a:ext cx="3293103" cy="933969"/>
          </a:xfrm>
          <a:prstGeom prst="rect">
            <a:avLst/>
          </a:prstGeom>
          <a:noFill/>
          <a:ln/>
        </p:spPr>
        <p:txBody>
          <a:bodyPr wrap="square" lIns="0" tIns="0" rIns="0" bIns="0" rtlCol="0" anchor="t"/>
          <a:lstStyle/>
          <a:p>
            <a:pPr marL="0" indent="0" algn="l">
              <a:lnSpc>
                <a:spcPts val="1350"/>
              </a:lnSpc>
              <a:buNone/>
            </a:pPr>
            <a:r>
              <a:rPr lang="en-US" sz="1600" dirty="0">
                <a:solidFill>
                  <a:srgbClr val="384653"/>
                </a:solidFill>
                <a:latin typeface="Roboto" pitchFamily="34" charset="0"/>
                <a:ea typeface="Roboto" pitchFamily="34" charset="-122"/>
                <a:cs typeface="Roboto" pitchFamily="34" charset="-120"/>
              </a:rPr>
              <a:t>Pengawal konstitusi, menguji undang-undang dan menyelesaikan sengketa.</a:t>
            </a:r>
            <a:endParaRPr lang="en-US" sz="1600" dirty="0"/>
          </a:p>
        </p:txBody>
      </p:sp>
      <p:sp>
        <p:nvSpPr>
          <p:cNvPr id="21" name="Text 17"/>
          <p:cNvSpPr/>
          <p:nvPr/>
        </p:nvSpPr>
        <p:spPr>
          <a:xfrm>
            <a:off x="1530753" y="8781348"/>
            <a:ext cx="2996476" cy="374559"/>
          </a:xfrm>
          <a:prstGeom prst="rect">
            <a:avLst/>
          </a:prstGeom>
          <a:noFill/>
          <a:ln/>
        </p:spPr>
        <p:txBody>
          <a:bodyPr wrap="none" lIns="0" tIns="0" rIns="0" bIns="0" rtlCol="0" anchor="t"/>
          <a:lstStyle/>
          <a:p>
            <a:pPr marL="0" indent="0" algn="ctr">
              <a:lnSpc>
                <a:spcPts val="1650"/>
              </a:lnSpc>
              <a:buNone/>
            </a:pPr>
            <a:endParaRPr lang="en-US" sz="1350" dirty="0"/>
          </a:p>
        </p:txBody>
      </p:sp>
      <p:sp>
        <p:nvSpPr>
          <p:cNvPr id="27" name="Rectangle 26">
            <a:extLst>
              <a:ext uri="{FF2B5EF4-FFF2-40B4-BE49-F238E27FC236}">
                <a16:creationId xmlns:a16="http://schemas.microsoft.com/office/drawing/2014/main" id="{5C366C70-9DCF-592B-5219-EE2326179DF3}"/>
              </a:ext>
            </a:extLst>
          </p:cNvPr>
          <p:cNvSpPr/>
          <p:nvPr/>
        </p:nvSpPr>
        <p:spPr>
          <a:xfrm>
            <a:off x="12877014" y="7755493"/>
            <a:ext cx="1649691" cy="408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2235</Words>
  <Application>Microsoft Office PowerPoint</Application>
  <PresentationFormat>Custom</PresentationFormat>
  <Paragraphs>101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Roboto</vt:lpstr>
      <vt:lpstr>Arial</vt:lpstr>
      <vt:lpstr>Host Grotesk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windu surya</cp:lastModifiedBy>
  <cp:revision>4</cp:revision>
  <dcterms:created xsi:type="dcterms:W3CDTF">2025-09-07T14:24:40Z</dcterms:created>
  <dcterms:modified xsi:type="dcterms:W3CDTF">2025-09-08T07:07:40Z</dcterms:modified>
</cp:coreProperties>
</file>