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72E9F-893D-4F5A-B10B-B7F5BBD32AAF}" type="datetimeFigureOut">
              <a:rPr lang="en-US" smtClean="0"/>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95D65-4CB2-4363-A5FC-A16B87B4B537}" type="slidenum">
              <a:rPr lang="en-US" smtClean="0"/>
              <a:pPr/>
              <a:t>‹#›</a:t>
            </a:fld>
            <a:endParaRPr lang="en-US"/>
          </a:p>
        </p:txBody>
      </p:sp>
    </p:spTree>
    <p:extLst>
      <p:ext uri="{BB962C8B-B14F-4D97-AF65-F5344CB8AC3E}">
        <p14:creationId xmlns:p14="http://schemas.microsoft.com/office/powerpoint/2010/main" xmlns="" val="95517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DD95D65-4CB2-4363-A5FC-A16B87B4B537}" type="slidenum">
              <a:rPr lang="en-US" smtClean="0"/>
              <a:pPr/>
              <a:t>1</a:t>
            </a:fld>
            <a:endParaRPr lang="en-US"/>
          </a:p>
        </p:txBody>
      </p:sp>
    </p:spTree>
    <p:extLst>
      <p:ext uri="{BB962C8B-B14F-4D97-AF65-F5344CB8AC3E}">
        <p14:creationId xmlns:p14="http://schemas.microsoft.com/office/powerpoint/2010/main" xmlns="" val="287982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3DF38E-2694-4936-8A7D-54A67891B755}"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F38E-2694-4936-8A7D-54A67891B755}"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F38E-2694-4936-8A7D-54A67891B755}"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F38E-2694-4936-8A7D-54A67891B755}"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DF38E-2694-4936-8A7D-54A67891B755}"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3DF38E-2694-4936-8A7D-54A67891B755}"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DF38E-2694-4936-8A7D-54A67891B755}"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DF38E-2694-4936-8A7D-54A67891B755}"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F38E-2694-4936-8A7D-54A67891B755}"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F38E-2694-4936-8A7D-54A67891B755}"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F38E-2694-4936-8A7D-54A67891B755}"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9B712-0939-4FB4-AB39-C52B3303AE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F38E-2694-4936-8A7D-54A67891B755}" type="datetimeFigureOut">
              <a:rPr lang="en-US" smtClean="0"/>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9B712-0939-4FB4-AB39-C52B3303AE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D:\WhatsApp%20Video%202022-12-06%20at%2017.14.58.mp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00"/>
            <a:ext cx="861060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ARSITEK-ARSITEK</a:t>
            </a:r>
          </a:p>
          <a:p>
            <a:pPr algn="ctr"/>
            <a:r>
              <a:rPr lang="id-ID"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DUNIA</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262706"/>
            <a:ext cx="2825902" cy="523220"/>
          </a:xfrm>
          <a:prstGeom prst="rect">
            <a:avLst/>
          </a:prstGeom>
        </p:spPr>
        <p:txBody>
          <a:bodyPr wrap="none">
            <a:spAutoFit/>
          </a:bodyPr>
          <a:lstStyle/>
          <a:p>
            <a:r>
              <a:rPr lang="id-ID" sz="2800" b="1" dirty="0" smtClean="0">
                <a:solidFill>
                  <a:schemeClr val="bg1"/>
                </a:solidFill>
                <a:latin typeface="Arial" pitchFamily="34" charset="0"/>
                <a:cs typeface="Arial" pitchFamily="34" charset="0"/>
              </a:rPr>
              <a:t>2. Antoni Gaudi</a:t>
            </a:r>
            <a:endParaRPr lang="id-ID" sz="2800" b="1" dirty="0">
              <a:solidFill>
                <a:schemeClr val="bg1"/>
              </a:solidFill>
              <a:latin typeface="Arial" pitchFamily="34" charset="0"/>
              <a:cs typeface="Arial" pitchFamily="34" charset="0"/>
            </a:endParaRPr>
          </a:p>
        </p:txBody>
      </p:sp>
      <p:pic>
        <p:nvPicPr>
          <p:cNvPr id="20482" name="Picture 2" descr="D:\viol\New folder\Antoni_Gaudi_1878.jpg"/>
          <p:cNvPicPr>
            <a:picLocks noChangeAspect="1" noChangeArrowheads="1"/>
          </p:cNvPicPr>
          <p:nvPr/>
        </p:nvPicPr>
        <p:blipFill>
          <a:blip r:embed="rId2"/>
          <a:srcRect/>
          <a:stretch>
            <a:fillRect/>
          </a:stretch>
        </p:blipFill>
        <p:spPr bwMode="auto">
          <a:xfrm>
            <a:off x="5500694" y="2071678"/>
            <a:ext cx="2952756" cy="4013064"/>
          </a:xfrm>
          <a:prstGeom prst="rect">
            <a:avLst/>
          </a:prstGeom>
          <a:noFill/>
        </p:spPr>
      </p:pic>
      <p:sp>
        <p:nvSpPr>
          <p:cNvPr id="6" name="Rectangle 5"/>
          <p:cNvSpPr/>
          <p:nvPr/>
        </p:nvSpPr>
        <p:spPr>
          <a:xfrm>
            <a:off x="1500166" y="2071678"/>
            <a:ext cx="3643338" cy="4154984"/>
          </a:xfrm>
          <a:prstGeom prst="rect">
            <a:avLst/>
          </a:prstGeom>
        </p:spPr>
        <p:txBody>
          <a:bodyPr wrap="square">
            <a:spAutoFit/>
          </a:bodyPr>
          <a:lstStyle/>
          <a:p>
            <a:pPr algn="ctr"/>
            <a:r>
              <a:rPr lang="id-ID" sz="2400" dirty="0" smtClean="0">
                <a:solidFill>
                  <a:schemeClr val="bg1"/>
                </a:solidFill>
                <a:latin typeface="Arial" pitchFamily="34" charset="0"/>
                <a:cs typeface="Arial" pitchFamily="34" charset="0"/>
              </a:rPr>
              <a:t>Beliau adalah seorang arsitek yang berasal dari Reus, Spanyol yang menjadi tokoh utama Modernisme Catalunya. Karya-karya Gaudí mencerminkan gayanya yang individualis dan tidak biasa.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blinds(horizontal)">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1714488"/>
            <a:ext cx="7572428" cy="3416320"/>
          </a:xfrm>
          <a:prstGeom prst="rect">
            <a:avLst/>
          </a:prstGeom>
        </p:spPr>
        <p:txBody>
          <a:bodyPr wrap="square">
            <a:spAutoFit/>
          </a:bodyPr>
          <a:lstStyle/>
          <a:p>
            <a:pPr algn="ctr"/>
            <a:r>
              <a:rPr lang="id-ID" sz="2400" dirty="0" smtClean="0">
                <a:solidFill>
                  <a:schemeClr val="bg1"/>
                </a:solidFill>
                <a:latin typeface="Arial" pitchFamily="34" charset="0"/>
                <a:cs typeface="Arial" pitchFamily="34" charset="0"/>
              </a:rPr>
              <a:t>Banyak karya Gaudí yang mencerminkan kegemarannya dalam hidup, yaitu arsitektur, alam, dan agama.</a:t>
            </a:r>
            <a:r>
              <a:rPr lang="id-ID" sz="2400" baseline="30000" dirty="0" smtClean="0">
                <a:solidFill>
                  <a:schemeClr val="bg1"/>
                </a:solidFill>
                <a:latin typeface="Arial" pitchFamily="34" charset="0"/>
                <a:cs typeface="Arial" pitchFamily="34" charset="0"/>
              </a:rPr>
              <a:t> </a:t>
            </a:r>
            <a:r>
              <a:rPr lang="id-ID" sz="2400" dirty="0" smtClean="0">
                <a:solidFill>
                  <a:schemeClr val="bg1"/>
                </a:solidFill>
                <a:latin typeface="Arial" pitchFamily="34" charset="0"/>
                <a:cs typeface="Arial" pitchFamily="34" charset="0"/>
              </a:rPr>
              <a:t>Gaudí memperhatikan setiap detail karyanya, menggabungkan arsitekturnya dengan serangkaian kerajinan yang ia kuasai: keramik, kaca berwarna, penempaan besi, dan pahat kayu.  Ia memperkenalkan sejumlah teknik baru dalam penggunaan bahan, seperti </a:t>
            </a:r>
            <a:r>
              <a:rPr lang="id-ID" sz="2400" i="1" dirty="0" smtClean="0">
                <a:solidFill>
                  <a:schemeClr val="bg1"/>
                </a:solidFill>
                <a:latin typeface="Arial" pitchFamily="34" charset="0"/>
                <a:cs typeface="Arial" pitchFamily="34" charset="0"/>
              </a:rPr>
              <a:t>trencadís </a:t>
            </a:r>
            <a:r>
              <a:rPr lang="id-ID" sz="2400" dirty="0" smtClean="0">
                <a:solidFill>
                  <a:schemeClr val="bg1"/>
                </a:solidFill>
                <a:latin typeface="Arial" pitchFamily="34" charset="0"/>
                <a:cs typeface="Arial" pitchFamily="34" charset="0"/>
              </a:rPr>
              <a:t>yang terbuat dari pecahan keramik bekas.</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571480"/>
            <a:ext cx="5214974" cy="461665"/>
          </a:xfrm>
          <a:prstGeom prst="rect">
            <a:avLst/>
          </a:prstGeom>
          <a:noFill/>
        </p:spPr>
        <p:txBody>
          <a:bodyPr wrap="square" rtlCol="0">
            <a:spAutoFit/>
          </a:bodyPr>
          <a:lstStyle/>
          <a:p>
            <a:r>
              <a:rPr lang="id-ID" sz="2400" b="1" dirty="0" smtClean="0">
                <a:solidFill>
                  <a:schemeClr val="bg1"/>
                </a:solidFill>
                <a:latin typeface="Arial" pitchFamily="34" charset="0"/>
                <a:cs typeface="Arial" pitchFamily="34" charset="0"/>
              </a:rPr>
              <a:t>Sagrada Familia </a:t>
            </a:r>
            <a:r>
              <a:rPr lang="en-US" sz="2400" b="1" dirty="0" smtClean="0">
                <a:solidFill>
                  <a:schemeClr val="bg1"/>
                </a:solidFill>
                <a:latin typeface="Arial" pitchFamily="34" charset="0"/>
                <a:cs typeface="Arial" pitchFamily="34" charset="0"/>
              </a:rPr>
              <a:t>Church (1882</a:t>
            </a:r>
            <a:r>
              <a:rPr lang="id-ID"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1428728" y="1428736"/>
            <a:ext cx="6165780" cy="4143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1472" y="571480"/>
            <a:ext cx="8229600" cy="2286000"/>
            <a:chOff x="533400" y="3581400"/>
            <a:chExt cx="7848600" cy="1905000"/>
          </a:xfrm>
        </p:grpSpPr>
        <p:pic>
          <p:nvPicPr>
            <p:cNvPr id="5" name="Picture 2" descr="D:\viol\Sejarah Perkmb. Ars. 1\lsfc\Sagrada_Familia_files\cid_1129243987_sagrada_fam_03.jpg"/>
            <p:cNvPicPr>
              <a:picLocks noChangeAspect="1" noChangeArrowheads="1"/>
            </p:cNvPicPr>
            <p:nvPr/>
          </p:nvPicPr>
          <p:blipFill>
            <a:blip r:embed="rId2"/>
            <a:srcRect/>
            <a:stretch>
              <a:fillRect/>
            </a:stretch>
          </p:blipFill>
          <p:spPr bwMode="auto">
            <a:xfrm>
              <a:off x="533400" y="35814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D:\viol\Sejarah Perkmb. Ars. 1\lsfc\Sagrada_Familia_files\cid_aj1102_b.jpg"/>
            <p:cNvPicPr>
              <a:picLocks noChangeAspect="1" noChangeArrowheads="1"/>
            </p:cNvPicPr>
            <p:nvPr/>
          </p:nvPicPr>
          <p:blipFill>
            <a:blip r:embed="rId3"/>
            <a:srcRect/>
            <a:stretch>
              <a:fillRect/>
            </a:stretch>
          </p:blipFill>
          <p:spPr bwMode="auto">
            <a:xfrm>
              <a:off x="4495800" y="35814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D:\viol\Sejarah Perkmb. Ars. 1\lsfc\Sagrada_Familia_files\cid_aj1093_b.jpg"/>
            <p:cNvPicPr>
              <a:picLocks noChangeAspect="1" noChangeArrowheads="1"/>
            </p:cNvPicPr>
            <p:nvPr/>
          </p:nvPicPr>
          <p:blipFill>
            <a:blip r:embed="rId4"/>
            <a:srcRect/>
            <a:stretch>
              <a:fillRect/>
            </a:stretch>
          </p:blipFill>
          <p:spPr bwMode="auto">
            <a:xfrm>
              <a:off x="2514600" y="35814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D:\viol\Sejarah Perkmb. Ars. 1\lsfc\Sagrada_Familia_files\cid_1041642447_SagradaFamiliaNativity3.jpg"/>
            <p:cNvPicPr>
              <a:picLocks noChangeAspect="1" noChangeArrowheads="1"/>
            </p:cNvPicPr>
            <p:nvPr/>
          </p:nvPicPr>
          <p:blipFill>
            <a:blip r:embed="rId5"/>
            <a:srcRect/>
            <a:stretch>
              <a:fillRect/>
            </a:stretch>
          </p:blipFill>
          <p:spPr bwMode="auto">
            <a:xfrm>
              <a:off x="6477000" y="35814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026" name="Picture 2" descr="D:\viol\New folder\download (2).jpg"/>
          <p:cNvPicPr>
            <a:picLocks noChangeAspect="1" noChangeArrowheads="1"/>
          </p:cNvPicPr>
          <p:nvPr/>
        </p:nvPicPr>
        <p:blipFill>
          <a:blip r:embed="rId6"/>
          <a:srcRect/>
          <a:stretch>
            <a:fillRect/>
          </a:stretch>
        </p:blipFill>
        <p:spPr bwMode="auto">
          <a:xfrm>
            <a:off x="1983018" y="3071810"/>
            <a:ext cx="2247401"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viol\New folder\download (3).jpg"/>
          <p:cNvPicPr>
            <a:picLocks noChangeAspect="1" noChangeArrowheads="1"/>
          </p:cNvPicPr>
          <p:nvPr/>
        </p:nvPicPr>
        <p:blipFill>
          <a:blip r:embed="rId7"/>
          <a:srcRect/>
          <a:stretch>
            <a:fillRect/>
          </a:stretch>
        </p:blipFill>
        <p:spPr bwMode="auto">
          <a:xfrm>
            <a:off x="4340472" y="3071810"/>
            <a:ext cx="244610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642918"/>
            <a:ext cx="7500990" cy="830997"/>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Terdapat sejumlah fakta menarik dari gereja Katolik berasitektur megah, unik dan artistik ini. </a:t>
            </a:r>
            <a:endParaRPr lang="id-ID" sz="2400" dirty="0">
              <a:solidFill>
                <a:schemeClr val="bg1"/>
              </a:solidFill>
              <a:latin typeface="Arial" pitchFamily="34" charset="0"/>
              <a:cs typeface="Arial" pitchFamily="34" charset="0"/>
            </a:endParaRPr>
          </a:p>
        </p:txBody>
      </p:sp>
      <p:sp>
        <p:nvSpPr>
          <p:cNvPr id="2050" name="Rectangle 2"/>
          <p:cNvSpPr>
            <a:spLocks noChangeArrowheads="1"/>
          </p:cNvSpPr>
          <p:nvPr/>
        </p:nvSpPr>
        <p:spPr bwMode="auto">
          <a:xfrm>
            <a:off x="1071538" y="1785926"/>
            <a:ext cx="68580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 Bangunan gereja Katolik Roma yang masih terus diselesaikan setelah lebih dari 1 abad</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1" name="Rectangle 3"/>
          <p:cNvSpPr>
            <a:spLocks noChangeArrowheads="1"/>
          </p:cNvSpPr>
          <p:nvPr/>
        </p:nvSpPr>
        <p:spPr bwMode="auto">
          <a:xfrm>
            <a:off x="1142976" y="2786058"/>
            <a:ext cx="60721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2. Mendapatkan status basilika pada masa Kepausan Paus Benediktus XVI</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2" name="Rectangle 4"/>
          <p:cNvSpPr>
            <a:spLocks noChangeArrowheads="1"/>
          </p:cNvSpPr>
          <p:nvPr/>
        </p:nvSpPr>
        <p:spPr bwMode="auto">
          <a:xfrm>
            <a:off x="1142976" y="3786190"/>
            <a:ext cx="378621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Arsitekturnya merupakan perpaduan antara gaya Gotik dan berbagai gaya artsitektur lainnya</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4" descr="D:\viol\New folder\download (4).jpg"/>
          <p:cNvPicPr>
            <a:picLocks noChangeAspect="1" noChangeArrowheads="1"/>
          </p:cNvPicPr>
          <p:nvPr/>
        </p:nvPicPr>
        <p:blipFill>
          <a:blip r:embed="rId2"/>
          <a:srcRect/>
          <a:stretch>
            <a:fillRect/>
          </a:stretch>
        </p:blipFill>
        <p:spPr bwMode="auto">
          <a:xfrm>
            <a:off x="4786314" y="3714752"/>
            <a:ext cx="407938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20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2428868"/>
            <a:ext cx="735808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 Akan memiliki 18 puncak menara yang menggambarkan simbol Kekristenan</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29698" name="Rectangle 2"/>
          <p:cNvSpPr>
            <a:spLocks noChangeArrowheads="1"/>
          </p:cNvSpPr>
          <p:nvPr/>
        </p:nvSpPr>
        <p:spPr bwMode="auto">
          <a:xfrm>
            <a:off x="1357290" y="3929066"/>
            <a:ext cx="65722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5. Program komputer grafis membantu percepatan pembangunannya</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blinds(horizontal)">
                                      <p:cBhvr>
                                        <p:cTn id="12" dur="500"/>
                                        <p:tgtEl>
                                          <p:spTgt spid="29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hatsApp Video 2022-12-06 at 17.14.58.mp4">
            <a:hlinkClick r:id="" action="ppaction://media"/>
          </p:cNvPr>
          <p:cNvPicPr>
            <a:picLocks noGrp="1" noRot="1" noChangeAspect="1"/>
          </p:cNvPicPr>
          <p:nvPr>
            <p:ph idx="1"/>
            <a:videoFile r:link="rId1"/>
          </p:nvPr>
        </p:nvPicPr>
        <p:blipFill>
          <a:blip r:embed="rId3"/>
          <a:stretch>
            <a:fillRect/>
          </a:stretch>
        </p:blipFill>
        <p:spPr>
          <a:xfrm>
            <a:off x="1265132" y="71438"/>
            <a:ext cx="6884576" cy="664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18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928662" y="714356"/>
            <a:ext cx="650085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6. Ketika selesai nanti akan menjadi gereja  tertinggi di Dunia</a:t>
            </a:r>
            <a:endParaRPr kumimoji="0" lang="id-ID"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0722" name="Picture 2" descr="D:\viol\New folder\9820_konstruksi-lebih-dari-100-tahun-ini-tampilan-akhir-sagrada-familia.jpg"/>
          <p:cNvPicPr>
            <a:picLocks noChangeAspect="1" noChangeArrowheads="1"/>
          </p:cNvPicPr>
          <p:nvPr/>
        </p:nvPicPr>
        <p:blipFill>
          <a:blip r:embed="rId2"/>
          <a:srcRect/>
          <a:stretch>
            <a:fillRect/>
          </a:stretch>
        </p:blipFill>
        <p:spPr bwMode="auto">
          <a:xfrm>
            <a:off x="2428860" y="1643050"/>
            <a:ext cx="4071966" cy="4638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785794"/>
            <a:ext cx="3778599" cy="523220"/>
          </a:xfrm>
          <a:prstGeom prst="rect">
            <a:avLst/>
          </a:prstGeom>
        </p:spPr>
        <p:txBody>
          <a:bodyPr wrap="none">
            <a:spAutoFit/>
          </a:bodyPr>
          <a:lstStyle/>
          <a:p>
            <a:r>
              <a:rPr lang="id-ID" sz="2800" b="1" dirty="0" smtClean="0">
                <a:solidFill>
                  <a:schemeClr val="bg1"/>
                </a:solidFill>
                <a:latin typeface="Arial" pitchFamily="34" charset="0"/>
                <a:cs typeface="Arial" pitchFamily="34" charset="0"/>
              </a:rPr>
              <a:t>3. Frank Owen Gehry</a:t>
            </a:r>
            <a:endParaRPr lang="id-ID" sz="2800" b="1" dirty="0">
              <a:solidFill>
                <a:schemeClr val="bg1"/>
              </a:solidFill>
              <a:latin typeface="Arial" pitchFamily="34" charset="0"/>
              <a:cs typeface="Arial" pitchFamily="34" charset="0"/>
            </a:endParaRPr>
          </a:p>
        </p:txBody>
      </p:sp>
      <p:sp>
        <p:nvSpPr>
          <p:cNvPr id="5" name="Rectangle 4"/>
          <p:cNvSpPr/>
          <p:nvPr/>
        </p:nvSpPr>
        <p:spPr>
          <a:xfrm>
            <a:off x="1071538" y="1357298"/>
            <a:ext cx="4500594" cy="5262979"/>
          </a:xfrm>
          <a:prstGeom prst="rect">
            <a:avLst/>
          </a:prstGeom>
        </p:spPr>
        <p:txBody>
          <a:bodyPr wrap="square">
            <a:spAutoFit/>
          </a:bodyPr>
          <a:lstStyle/>
          <a:p>
            <a:pPr fontAlgn="base"/>
            <a:r>
              <a:rPr lang="id-ID" sz="2400" dirty="0" smtClean="0">
                <a:solidFill>
                  <a:schemeClr val="bg1"/>
                </a:solidFill>
                <a:latin typeface="Arial" pitchFamily="34" charset="0"/>
                <a:cs typeface="Arial" pitchFamily="34" charset="0"/>
              </a:rPr>
              <a:t>Memiliki gelar “arsitek paling penting pada era ini”, mengingat karyanya yang sangat berpengaruh.</a:t>
            </a:r>
          </a:p>
          <a:p>
            <a:pPr fontAlgn="base"/>
            <a:r>
              <a:rPr lang="id-ID" sz="2400" dirty="0" smtClean="0">
                <a:solidFill>
                  <a:schemeClr val="bg1"/>
                </a:solidFill>
                <a:latin typeface="Arial" pitchFamily="34" charset="0"/>
                <a:cs typeface="Arial" pitchFamily="34" charset="0"/>
              </a:rPr>
              <a:t>Arsitek Amerika kelahiran Kanada ini memiliki ciri khas gaya arsitektur modern yang lebih inovatif serta futuristik</a:t>
            </a:r>
          </a:p>
          <a:p>
            <a:pPr fontAlgn="base"/>
            <a:r>
              <a:rPr lang="id-ID" sz="2400" dirty="0" smtClean="0">
                <a:solidFill>
                  <a:schemeClr val="bg1"/>
                </a:solidFill>
                <a:latin typeface="Arial" pitchFamily="34" charset="0"/>
                <a:cs typeface="Arial" pitchFamily="34" charset="0"/>
              </a:rPr>
              <a:t>Selain itu, Frank Owen Gehry juga dikenal akan pengolahan bentuk destruktif yang melahirkan nilai arsitektur kontemporer yang sangat ikonik.</a:t>
            </a:r>
            <a:endParaRPr lang="id-ID" sz="2400" dirty="0">
              <a:solidFill>
                <a:schemeClr val="bg1"/>
              </a:solidFill>
              <a:latin typeface="Arial" pitchFamily="34" charset="0"/>
              <a:cs typeface="Arial" pitchFamily="34" charset="0"/>
            </a:endParaRPr>
          </a:p>
        </p:txBody>
      </p:sp>
      <p:pic>
        <p:nvPicPr>
          <p:cNvPr id="33794" name="Picture 2" descr="D:\viol\New folder\download (5).jpg"/>
          <p:cNvPicPr>
            <a:picLocks noChangeAspect="1" noChangeArrowheads="1"/>
          </p:cNvPicPr>
          <p:nvPr/>
        </p:nvPicPr>
        <p:blipFill>
          <a:blip r:embed="rId2"/>
          <a:srcRect/>
          <a:stretch>
            <a:fillRect/>
          </a:stretch>
        </p:blipFill>
        <p:spPr bwMode="auto">
          <a:xfrm>
            <a:off x="5357818" y="1500174"/>
            <a:ext cx="3478786"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linds(horizontal)">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714356"/>
            <a:ext cx="7187096" cy="523220"/>
          </a:xfrm>
          <a:prstGeom prst="rect">
            <a:avLst/>
          </a:prstGeom>
        </p:spPr>
        <p:txBody>
          <a:bodyPr wrap="none">
            <a:spAutoFit/>
          </a:bodyPr>
          <a:lstStyle/>
          <a:p>
            <a:r>
              <a:rPr lang="en-US" sz="2800" dirty="0" smtClean="0">
                <a:solidFill>
                  <a:schemeClr val="bg1"/>
                </a:solidFill>
                <a:latin typeface="Arial" pitchFamily="34" charset="0"/>
                <a:cs typeface="Arial" pitchFamily="34" charset="0"/>
              </a:rPr>
              <a:t>The Walt Disney Concert Hall (Los Angeles)</a:t>
            </a:r>
            <a:endParaRPr lang="en-US" sz="2800" dirty="0">
              <a:solidFill>
                <a:schemeClr val="bg1"/>
              </a:solidFill>
              <a:latin typeface="Arial" pitchFamily="34" charset="0"/>
              <a:cs typeface="Arial" pitchFamily="34" charset="0"/>
            </a:endParaRPr>
          </a:p>
        </p:txBody>
      </p:sp>
      <p:pic>
        <p:nvPicPr>
          <p:cNvPr id="34818" name="Picture 2" descr="D:\viol\New folder\download (6).jpg"/>
          <p:cNvPicPr>
            <a:picLocks noChangeAspect="1" noChangeArrowheads="1"/>
          </p:cNvPicPr>
          <p:nvPr/>
        </p:nvPicPr>
        <p:blipFill>
          <a:blip r:embed="rId2"/>
          <a:srcRect/>
          <a:stretch>
            <a:fillRect/>
          </a:stretch>
        </p:blipFill>
        <p:spPr bwMode="auto">
          <a:xfrm>
            <a:off x="1285852" y="1571612"/>
            <a:ext cx="6929486" cy="3897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2618" y="548326"/>
            <a:ext cx="4698274" cy="523220"/>
          </a:xfrm>
          <a:prstGeom prst="rect">
            <a:avLst/>
          </a:prstGeom>
        </p:spPr>
        <p:txBody>
          <a:bodyPr wrap="none">
            <a:spAutoFit/>
          </a:bodyPr>
          <a:lstStyle/>
          <a:p>
            <a:r>
              <a:rPr lang="id-ID" sz="2800" b="1" dirty="0" smtClean="0">
                <a:solidFill>
                  <a:schemeClr val="bg1"/>
                </a:solidFill>
                <a:latin typeface="Arial Black" pitchFamily="34" charset="0"/>
              </a:rPr>
              <a:t>Tokoh Arsitektur Dunia</a:t>
            </a:r>
            <a:endParaRPr lang="en-US" sz="2800" dirty="0">
              <a:solidFill>
                <a:schemeClr val="bg1"/>
              </a:solidFill>
              <a:latin typeface="Arial Black" pitchFamily="34" charset="0"/>
            </a:endParaRPr>
          </a:p>
        </p:txBody>
      </p:sp>
      <p:sp>
        <p:nvSpPr>
          <p:cNvPr id="5" name="Rectangle 4"/>
          <p:cNvSpPr/>
          <p:nvPr/>
        </p:nvSpPr>
        <p:spPr>
          <a:xfrm>
            <a:off x="714348" y="1262706"/>
            <a:ext cx="3850670" cy="523220"/>
          </a:xfrm>
          <a:prstGeom prst="rect">
            <a:avLst/>
          </a:prstGeom>
        </p:spPr>
        <p:txBody>
          <a:bodyPr wrap="none">
            <a:spAutoFit/>
          </a:bodyPr>
          <a:lstStyle/>
          <a:p>
            <a:r>
              <a:rPr lang="id-ID" sz="2800" b="1" dirty="0" smtClean="0">
                <a:solidFill>
                  <a:schemeClr val="bg1"/>
                </a:solidFill>
                <a:latin typeface="Arial" pitchFamily="34" charset="0"/>
                <a:cs typeface="Arial" pitchFamily="34" charset="0"/>
              </a:rPr>
              <a:t>1. Frank Lloyd Wright</a:t>
            </a:r>
            <a:endParaRPr lang="id-ID" sz="2800" b="1" dirty="0">
              <a:solidFill>
                <a:schemeClr val="bg1"/>
              </a:solidFill>
              <a:latin typeface="Arial" pitchFamily="34" charset="0"/>
              <a:cs typeface="Arial" pitchFamily="34" charset="0"/>
            </a:endParaRPr>
          </a:p>
        </p:txBody>
      </p:sp>
      <p:pic>
        <p:nvPicPr>
          <p:cNvPr id="1026" name="Picture 2" descr="D:\viol\New folder\arsitek-dunia-Frank-Lloyd-Wright-1.jpg"/>
          <p:cNvPicPr>
            <a:picLocks noChangeAspect="1" noChangeArrowheads="1"/>
          </p:cNvPicPr>
          <p:nvPr/>
        </p:nvPicPr>
        <p:blipFill>
          <a:blip r:embed="rId2" cstate="print"/>
          <a:srcRect/>
          <a:stretch>
            <a:fillRect/>
          </a:stretch>
        </p:blipFill>
        <p:spPr bwMode="auto">
          <a:xfrm>
            <a:off x="5857884" y="2214554"/>
            <a:ext cx="2520121"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142976" y="2214554"/>
            <a:ext cx="4286280" cy="3046988"/>
          </a:xfrm>
          <a:prstGeom prst="rect">
            <a:avLst/>
          </a:prstGeom>
        </p:spPr>
        <p:txBody>
          <a:bodyPr wrap="square">
            <a:spAutoFit/>
          </a:bodyPr>
          <a:lstStyle/>
          <a:p>
            <a:pPr algn="just"/>
            <a:r>
              <a:rPr lang="en-US" sz="2400" b="1" dirty="0">
                <a:solidFill>
                  <a:schemeClr val="bg1"/>
                </a:solidFill>
                <a:latin typeface="Comic Sans MS" pitchFamily="66" charset="0"/>
              </a:rPr>
              <a:t>Frank Lloyd Wright </a:t>
            </a:r>
            <a:r>
              <a:rPr lang="en-US" sz="2400" b="1" dirty="0" err="1">
                <a:solidFill>
                  <a:schemeClr val="bg1"/>
                </a:solidFill>
                <a:latin typeface="Comic Sans MS" pitchFamily="66" charset="0"/>
              </a:rPr>
              <a:t>dilahirkan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dengan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nama</a:t>
            </a:r>
            <a:r>
              <a:rPr lang="en-US" sz="2400" b="1" dirty="0">
                <a:solidFill>
                  <a:schemeClr val="bg1"/>
                </a:solidFill>
                <a:latin typeface="Comic Sans MS" pitchFamily="66" charset="0"/>
              </a:rPr>
              <a:t> Frank Lincoln Wright </a:t>
            </a:r>
            <a:r>
              <a:rPr lang="en-US" sz="2400" b="1" dirty="0" err="1">
                <a:solidFill>
                  <a:schemeClr val="bg1"/>
                </a:solidFill>
                <a:latin typeface="Comic Sans MS" pitchFamily="66" charset="0"/>
              </a:rPr>
              <a:t>di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kota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pertanian</a:t>
            </a:r>
            <a:r>
              <a:rPr lang="en-US" sz="2400" b="1" dirty="0">
                <a:solidFill>
                  <a:schemeClr val="bg1"/>
                </a:solidFill>
                <a:latin typeface="Comic Sans MS" pitchFamily="66" charset="0"/>
              </a:rPr>
              <a:t> Richland Center</a:t>
            </a:r>
            <a:r>
              <a:rPr lang="en-US" sz="2400" b="1" dirty="0" smtClean="0">
                <a:solidFill>
                  <a:schemeClr val="bg1"/>
                </a:solidFill>
                <a:latin typeface="Comic Sans MS" pitchFamily="66" charset="0"/>
              </a:rPr>
              <a:t>, </a:t>
            </a:r>
            <a:r>
              <a:rPr lang="en-US" sz="2400" b="1" dirty="0" err="1">
                <a:solidFill>
                  <a:schemeClr val="bg1"/>
                </a:solidFill>
                <a:latin typeface="Comic Sans MS" pitchFamily="66" charset="0"/>
              </a:rPr>
              <a:t>Amerika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Serikat</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pada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tanggal</a:t>
            </a:r>
            <a:r>
              <a:rPr lang="en-US" sz="2400" b="1" dirty="0">
                <a:solidFill>
                  <a:schemeClr val="bg1"/>
                </a:solidFill>
                <a:latin typeface="Comic Sans MS" pitchFamily="66" charset="0"/>
              </a:rPr>
              <a:t> 8 </a:t>
            </a:r>
            <a:r>
              <a:rPr lang="en-US" sz="2400" b="1" dirty="0" err="1">
                <a:solidFill>
                  <a:schemeClr val="bg1"/>
                </a:solidFill>
                <a:latin typeface="Comic Sans MS" pitchFamily="66" charset="0"/>
              </a:rPr>
              <a:t>juni</a:t>
            </a:r>
            <a:r>
              <a:rPr lang="en-US" sz="2400" b="1" dirty="0">
                <a:solidFill>
                  <a:schemeClr val="bg1"/>
                </a:solidFill>
                <a:latin typeface="Comic Sans MS" pitchFamily="66" charset="0"/>
              </a:rPr>
              <a:t> 1867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wafat</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pada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tanggal</a:t>
            </a:r>
            <a:r>
              <a:rPr lang="en-US" sz="2400" b="1" dirty="0">
                <a:solidFill>
                  <a:schemeClr val="bg1"/>
                </a:solidFill>
                <a:latin typeface="Comic Sans MS" pitchFamily="66" charset="0"/>
              </a:rPr>
              <a:t> 9 </a:t>
            </a:r>
            <a:r>
              <a:rPr lang="en-US" sz="2400" b="1" dirty="0" err="1">
                <a:solidFill>
                  <a:schemeClr val="bg1"/>
                </a:solidFill>
                <a:latin typeface="Comic Sans MS" pitchFamily="66" charset="0"/>
              </a:rPr>
              <a:t>april</a:t>
            </a:r>
            <a:r>
              <a:rPr lang="en-US" sz="2400" b="1" dirty="0">
                <a:solidFill>
                  <a:schemeClr val="bg1"/>
                </a:solidFill>
                <a:latin typeface="Comic Sans MS" pitchFamily="66" charset="0"/>
              </a:rPr>
              <a:t> 1959.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himaartra.files.wordpress.com/2011/11/konser3.jpg?w=300&amp;h=130"/>
          <p:cNvPicPr>
            <a:picLocks noChangeAspect="1" noChangeArrowheads="1"/>
          </p:cNvPicPr>
          <p:nvPr/>
        </p:nvPicPr>
        <p:blipFill>
          <a:blip r:embed="rId2"/>
          <a:srcRect/>
          <a:stretch>
            <a:fillRect/>
          </a:stretch>
        </p:blipFill>
        <p:spPr bwMode="auto">
          <a:xfrm>
            <a:off x="1357290" y="2643182"/>
            <a:ext cx="6923991" cy="3000396"/>
          </a:xfrm>
          <a:prstGeom prst="rect">
            <a:avLst/>
          </a:prstGeom>
          <a:noFill/>
        </p:spPr>
      </p:pic>
      <p:sp>
        <p:nvSpPr>
          <p:cNvPr id="5" name="Rectangle 4"/>
          <p:cNvSpPr/>
          <p:nvPr/>
        </p:nvSpPr>
        <p:spPr>
          <a:xfrm>
            <a:off x="1214414" y="500042"/>
            <a:ext cx="7215238" cy="1938992"/>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Bentuk bunga mawar tersebut berasal dari kecintaan kliennya, yaitu Lilian Disney. Ia juga menghendaki sebuah Concert Hall yang terbaik sekaligus, yang nantinya akan menjadi sebuah </a:t>
            </a:r>
            <a:r>
              <a:rPr lang="id-ID" sz="2400" i="1" dirty="0" smtClean="0">
                <a:solidFill>
                  <a:schemeClr val="bg1"/>
                </a:solidFill>
                <a:latin typeface="Arial" pitchFamily="34" charset="0"/>
                <a:cs typeface="Arial" pitchFamily="34" charset="0"/>
              </a:rPr>
              <a:t>“giant sculpture”</a:t>
            </a:r>
            <a:r>
              <a:rPr lang="id-ID" sz="2400" dirty="0" smtClean="0">
                <a:solidFill>
                  <a:schemeClr val="bg1"/>
                </a:solidFill>
                <a:latin typeface="Arial" pitchFamily="34" charset="0"/>
                <a:cs typeface="Arial" pitchFamily="34" charset="0"/>
              </a:rPr>
              <a:t> ikon kota Los Angeles.</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himaartra.files.wordpress.com/2011/11/konser7.jpg"/>
          <p:cNvPicPr>
            <a:picLocks noChangeAspect="1" noChangeArrowheads="1"/>
          </p:cNvPicPr>
          <p:nvPr/>
        </p:nvPicPr>
        <p:blipFill>
          <a:blip r:embed="rId2"/>
          <a:srcRect/>
          <a:stretch>
            <a:fillRect/>
          </a:stretch>
        </p:blipFill>
        <p:spPr bwMode="auto">
          <a:xfrm>
            <a:off x="2000232" y="2928934"/>
            <a:ext cx="5199714"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142976" y="477734"/>
            <a:ext cx="7429552" cy="2308324"/>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Bangunan ini memiliki beberapa area, diantaranya adalah area penerima, area utama dengan 3 aula konser, dan area servis. Dapat dilihat perbedaan antara area konser dan servis, dimana bentuk denah area konser ekspresif (mengikuti bentuk massa), dan denah area servis berbentuk dasar segi empat.</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himaartra.files.wordpress.com/2011/11/konser10.jpg"/>
          <p:cNvPicPr>
            <a:picLocks noChangeAspect="1" noChangeArrowheads="1"/>
          </p:cNvPicPr>
          <p:nvPr/>
        </p:nvPicPr>
        <p:blipFill>
          <a:blip r:embed="rId2"/>
          <a:srcRect/>
          <a:stretch>
            <a:fillRect/>
          </a:stretch>
        </p:blipFill>
        <p:spPr bwMode="auto">
          <a:xfrm>
            <a:off x="1428728" y="357166"/>
            <a:ext cx="6686550" cy="437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285852" y="5000636"/>
            <a:ext cx="7215238" cy="1569660"/>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Gambar Suasana Interior Aula Konser yang megah dan memiliki orientasi terpusat ke tengah. Langit-langit yang berbentuk seperti awan terbuat dari kayu dibentuk untuk mencapai keintiman akustik.</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571480"/>
            <a:ext cx="6643734" cy="461665"/>
          </a:xfrm>
          <a:prstGeom prst="rect">
            <a:avLst/>
          </a:prstGeom>
          <a:noFill/>
        </p:spPr>
        <p:txBody>
          <a:bodyPr wrap="square" rtlCol="0">
            <a:spAutoFit/>
          </a:bodyPr>
          <a:lstStyle/>
          <a:p>
            <a:r>
              <a:rPr lang="id-ID" sz="2400" b="1" dirty="0" smtClean="0">
                <a:solidFill>
                  <a:schemeClr val="bg1"/>
                </a:solidFill>
                <a:latin typeface="Arial" pitchFamily="34" charset="0"/>
                <a:cs typeface="Arial" pitchFamily="34" charset="0"/>
              </a:rPr>
              <a:t>Karya – karya lain Frank Owen Gehry</a:t>
            </a:r>
            <a:endParaRPr lang="en-US" sz="2400" b="1" dirty="0">
              <a:solidFill>
                <a:schemeClr val="bg1"/>
              </a:solidFill>
              <a:latin typeface="Arial" pitchFamily="34" charset="0"/>
              <a:cs typeface="Arial" pitchFamily="34" charset="0"/>
            </a:endParaRPr>
          </a:p>
        </p:txBody>
      </p:sp>
      <p:pic>
        <p:nvPicPr>
          <p:cNvPr id="38914" name="Picture 2" descr="D:\viol\New folder\Cabecera-Marques-Riscal.jpg"/>
          <p:cNvPicPr>
            <a:picLocks noChangeAspect="1" noChangeArrowheads="1"/>
          </p:cNvPicPr>
          <p:nvPr/>
        </p:nvPicPr>
        <p:blipFill>
          <a:blip r:embed="rId2"/>
          <a:srcRect/>
          <a:stretch>
            <a:fillRect/>
          </a:stretch>
        </p:blipFill>
        <p:spPr bwMode="auto">
          <a:xfrm>
            <a:off x="357158" y="1357298"/>
            <a:ext cx="8380453" cy="3491333"/>
          </a:xfrm>
          <a:prstGeom prst="rect">
            <a:avLst/>
          </a:prstGeom>
          <a:noFill/>
        </p:spPr>
      </p:pic>
      <p:sp>
        <p:nvSpPr>
          <p:cNvPr id="6" name="Rectangle 5"/>
          <p:cNvSpPr/>
          <p:nvPr/>
        </p:nvSpPr>
        <p:spPr>
          <a:xfrm>
            <a:off x="1785918" y="5214950"/>
            <a:ext cx="5452968" cy="461665"/>
          </a:xfrm>
          <a:prstGeom prst="rect">
            <a:avLst/>
          </a:prstGeom>
        </p:spPr>
        <p:txBody>
          <a:bodyPr wrap="none">
            <a:spAutoFit/>
          </a:bodyPr>
          <a:lstStyle/>
          <a:p>
            <a:r>
              <a:rPr lang="id-ID" sz="2400" dirty="0" smtClean="0">
                <a:solidFill>
                  <a:schemeClr val="bg1"/>
                </a:solidFill>
                <a:latin typeface="Arial" pitchFamily="34" charset="0"/>
                <a:cs typeface="Arial" pitchFamily="34" charset="0"/>
              </a:rPr>
              <a:t>The Marqués de Riscal Vineyard Hotel</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viol\New folder\download (10).jpg"/>
          <p:cNvPicPr>
            <a:picLocks noChangeAspect="1" noChangeArrowheads="1"/>
          </p:cNvPicPr>
          <p:nvPr/>
        </p:nvPicPr>
        <p:blipFill>
          <a:blip r:embed="rId2"/>
          <a:srcRect/>
          <a:stretch>
            <a:fillRect/>
          </a:stretch>
        </p:blipFill>
        <p:spPr bwMode="auto">
          <a:xfrm>
            <a:off x="1714480" y="857232"/>
            <a:ext cx="5799391" cy="3859231"/>
          </a:xfrm>
          <a:prstGeom prst="rect">
            <a:avLst/>
          </a:prstGeom>
          <a:noFill/>
        </p:spPr>
      </p:pic>
      <p:sp>
        <p:nvSpPr>
          <p:cNvPr id="5" name="Rectangle 4"/>
          <p:cNvSpPr/>
          <p:nvPr/>
        </p:nvSpPr>
        <p:spPr>
          <a:xfrm>
            <a:off x="1928794" y="5072074"/>
            <a:ext cx="5283819" cy="461665"/>
          </a:xfrm>
          <a:prstGeom prst="rect">
            <a:avLst/>
          </a:prstGeom>
        </p:spPr>
        <p:txBody>
          <a:bodyPr wrap="none">
            <a:spAutoFit/>
          </a:bodyPr>
          <a:lstStyle/>
          <a:p>
            <a:r>
              <a:rPr lang="en-US" sz="2400" dirty="0" smtClean="0">
                <a:solidFill>
                  <a:schemeClr val="bg1"/>
                </a:solidFill>
                <a:latin typeface="Arial" pitchFamily="34" charset="0"/>
                <a:cs typeface="Arial" pitchFamily="34" charset="0"/>
              </a:rPr>
              <a:t>The Museum of Pop Culture (Seattle)</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viol\New Folder\images.jpg"/>
          <p:cNvPicPr>
            <a:picLocks noChangeAspect="1" noChangeArrowheads="1"/>
          </p:cNvPicPr>
          <p:nvPr/>
        </p:nvPicPr>
        <p:blipFill>
          <a:blip r:embed="rId2">
            <a:lum contrast="20000"/>
          </a:blip>
          <a:srcRect/>
          <a:stretch>
            <a:fillRect/>
          </a:stretch>
        </p:blipFill>
        <p:spPr bwMode="auto">
          <a:xfrm>
            <a:off x="5791200" y="1371600"/>
            <a:ext cx="2667000" cy="3677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a:spLocks noChangeArrowheads="1"/>
          </p:cNvSpPr>
          <p:nvPr/>
        </p:nvSpPr>
        <p:spPr bwMode="auto">
          <a:xfrm>
            <a:off x="762000" y="1612880"/>
            <a:ext cx="5105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Charles-</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Edouard</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Jeanneret</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yang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dikenal</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dengan</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sebutan</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Le Corbusier (October 6, 1887 – August 27, 1965),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adalah</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seorang</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arsitek</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dan</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penulis</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kelahiran</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Perancis</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-Swiss, yang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sangat</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terkenal</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karena</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kontribusinya</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pada</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modernisme</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atau</a:t>
            </a: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international-style.</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1"/>
          <p:cNvSpPr>
            <a:spLocks noChangeArrowheads="1"/>
          </p:cNvSpPr>
          <p:nvPr/>
        </p:nvSpPr>
        <p:spPr bwMode="auto">
          <a:xfrm>
            <a:off x="1000100" y="571480"/>
            <a:ext cx="48197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 </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L E  C O R B U S I E R</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714356"/>
            <a:ext cx="7263527" cy="523220"/>
          </a:xfrm>
          <a:prstGeom prst="rect">
            <a:avLst/>
          </a:prstGeom>
        </p:spPr>
        <p:txBody>
          <a:bodyPr wrap="none">
            <a:spAutoFit/>
          </a:bodyPr>
          <a:lstStyle/>
          <a:p>
            <a:r>
              <a:rPr lang="en-US" sz="2800" b="1" dirty="0" smtClean="0">
                <a:solidFill>
                  <a:schemeClr val="bg1"/>
                </a:solidFill>
                <a:latin typeface="Comic Sans MS" pitchFamily="66" charset="0"/>
              </a:rPr>
              <a:t>The Chapel of Notre Dame at </a:t>
            </a:r>
            <a:r>
              <a:rPr lang="en-US" sz="2800" b="1" dirty="0" err="1" smtClean="0">
                <a:solidFill>
                  <a:schemeClr val="bg1"/>
                </a:solidFill>
                <a:latin typeface="Comic Sans MS" pitchFamily="66" charset="0"/>
              </a:rPr>
              <a:t>Ronchamp</a:t>
            </a:r>
            <a:endParaRPr lang="en-US" sz="2800" b="1" dirty="0">
              <a:solidFill>
                <a:schemeClr val="bg1"/>
              </a:solidFill>
              <a:latin typeface="Comic Sans MS" pitchFamily="66" charset="0"/>
            </a:endParaRPr>
          </a:p>
        </p:txBody>
      </p:sp>
      <p:pic>
        <p:nvPicPr>
          <p:cNvPr id="5" name="Picture 3" descr="D:\viol\Sejarah Perkmb. Ars. 1\NOTRE.jpg"/>
          <p:cNvPicPr>
            <a:picLocks noChangeAspect="1" noChangeArrowheads="1"/>
          </p:cNvPicPr>
          <p:nvPr/>
        </p:nvPicPr>
        <p:blipFill>
          <a:blip r:embed="rId2"/>
          <a:srcRect/>
          <a:stretch>
            <a:fillRect/>
          </a:stretch>
        </p:blipFill>
        <p:spPr bwMode="auto">
          <a:xfrm>
            <a:off x="318761" y="1981200"/>
            <a:ext cx="4481839" cy="3048000"/>
          </a:xfrm>
          <a:prstGeom prst="rect">
            <a:avLst/>
          </a:prstGeom>
          <a:ln>
            <a:noFill/>
          </a:ln>
          <a:effectLst>
            <a:softEdge rad="112500"/>
          </a:effectLst>
        </p:spPr>
      </p:pic>
      <p:sp>
        <p:nvSpPr>
          <p:cNvPr id="6" name="Rectangle 5"/>
          <p:cNvSpPr/>
          <p:nvPr/>
        </p:nvSpPr>
        <p:spPr>
          <a:xfrm>
            <a:off x="4724400" y="1800285"/>
            <a:ext cx="4191000" cy="3785652"/>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Notre Dame du Haut </a:t>
            </a:r>
            <a:r>
              <a:rPr lang="id-ID" sz="2400" b="1" dirty="0" smtClean="0">
                <a:solidFill>
                  <a:schemeClr val="bg1"/>
                </a:solidFill>
                <a:latin typeface="Arial" pitchFamily="34" charset="0"/>
                <a:cs typeface="Arial" pitchFamily="34" charset="0"/>
              </a:rPr>
              <a:t> merupakan kapel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Ronchamp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Perancis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selesai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tahun</a:t>
            </a:r>
            <a:r>
              <a:rPr lang="en-US" sz="2400" b="1" dirty="0" smtClean="0">
                <a:solidFill>
                  <a:schemeClr val="bg1"/>
                </a:solidFill>
                <a:latin typeface="Arial" pitchFamily="34" charset="0"/>
                <a:cs typeface="Arial" pitchFamily="34" charset="0"/>
              </a:rPr>
              <a:t> 1954, </a:t>
            </a:r>
            <a:r>
              <a:rPr lang="id-ID" sz="2400" b="1" dirty="0" smtClean="0">
                <a:solidFill>
                  <a:schemeClr val="bg1"/>
                </a:solidFill>
                <a:latin typeface="Arial" pitchFamily="34" charset="0"/>
                <a:cs typeface="Arial" pitchFamily="34" charset="0"/>
              </a:rPr>
              <a:t>yang merupakan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salah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satu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contoh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terbaik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arsitek</a:t>
            </a:r>
            <a:r>
              <a:rPr lang="en-US" sz="2400" b="1" dirty="0" smtClean="0">
                <a:solidFill>
                  <a:schemeClr val="bg1"/>
                </a:solidFill>
                <a:latin typeface="Arial" pitchFamily="34" charset="0"/>
                <a:cs typeface="Arial" pitchFamily="34" charset="0"/>
              </a:rPr>
              <a:t> </a:t>
            </a:r>
            <a:r>
              <a:rPr lang="id-ID" sz="2400" b="1" dirty="0" smtClean="0">
                <a:solidFill>
                  <a:schemeClr val="bg1"/>
                </a:solidFill>
                <a:latin typeface="Arial" pitchFamily="34" charset="0"/>
                <a:cs typeface="Arial" pitchFamily="34" charset="0"/>
              </a:rPr>
              <a:t>ini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salah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satu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contoh</a:t>
            </a:r>
            <a:r>
              <a:rPr lang="en-US" sz="2400" b="1" dirty="0" smtClean="0">
                <a:solidFill>
                  <a:schemeClr val="bg1"/>
                </a:solidFill>
                <a:latin typeface="Arial" pitchFamily="34" charset="0"/>
                <a:cs typeface="Arial" pitchFamily="34" charset="0"/>
              </a:rPr>
              <a:t> yang paling </a:t>
            </a:r>
            <a:r>
              <a:rPr lang="en-US" sz="2400" b="1" dirty="0" err="1" smtClean="0">
                <a:solidFill>
                  <a:schemeClr val="bg1"/>
                </a:solidFill>
                <a:latin typeface="Arial" pitchFamily="34" charset="0"/>
                <a:cs typeface="Arial" pitchFamily="34" charset="0"/>
              </a:rPr>
              <a:t>penting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arsitektur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religius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abad</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kedua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puluh</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0430" y="785794"/>
            <a:ext cx="5410200" cy="2308324"/>
          </a:xfrm>
          <a:prstGeom prst="rect">
            <a:avLst/>
          </a:prstGeom>
        </p:spPr>
        <p:txBody>
          <a:bodyPr wrap="square">
            <a:spAutoFit/>
          </a:bodyPr>
          <a:lstStyle/>
          <a:p>
            <a:r>
              <a:rPr lang="id-ID" sz="2400" b="1" dirty="0" smtClean="0">
                <a:solidFill>
                  <a:schemeClr val="bg1"/>
                </a:solidFill>
                <a:latin typeface="Arial" pitchFamily="34" charset="0"/>
                <a:cs typeface="Arial" pitchFamily="34" charset="0"/>
              </a:rPr>
              <a:t>B</a:t>
            </a:r>
            <a:r>
              <a:rPr lang="en-US" sz="2400" b="1" dirty="0" err="1" smtClean="0">
                <a:solidFill>
                  <a:schemeClr val="bg1"/>
                </a:solidFill>
                <a:latin typeface="Arial" pitchFamily="34" charset="0"/>
                <a:cs typeface="Arial" pitchFamily="34" charset="0"/>
              </a:rPr>
              <a:t>angunan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ini</a:t>
            </a:r>
            <a:r>
              <a:rPr lang="en-US" sz="2400" b="1" dirty="0" smtClean="0">
                <a:solidFill>
                  <a:schemeClr val="bg1"/>
                </a:solidFill>
                <a:latin typeface="Arial" pitchFamily="34" charset="0"/>
                <a:cs typeface="Arial" pitchFamily="34" charset="0"/>
              </a:rPr>
              <a:t> </a:t>
            </a:r>
            <a:r>
              <a:rPr lang="id-ID" sz="2400" b="1" dirty="0" smtClean="0">
                <a:solidFill>
                  <a:schemeClr val="bg1"/>
                </a:solidFill>
                <a:latin typeface="Arial" pitchFamily="34" charset="0"/>
                <a:cs typeface="Arial" pitchFamily="34" charset="0"/>
              </a:rPr>
              <a:t>merupakan </a:t>
            </a:r>
            <a:r>
              <a:rPr lang="en-US" sz="2400" b="1" dirty="0" err="1" smtClean="0">
                <a:solidFill>
                  <a:schemeClr val="bg1"/>
                </a:solidFill>
                <a:latin typeface="Arial" pitchFamily="34" charset="0"/>
                <a:cs typeface="Arial" pitchFamily="34" charset="0"/>
              </a:rPr>
              <a:t>sintesis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arsitektur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patung</a:t>
            </a:r>
            <a:r>
              <a:rPr lang="en-US" sz="2400" b="1" dirty="0" smtClean="0">
                <a:solidFill>
                  <a:schemeClr val="bg1"/>
                </a:solidFill>
                <a:latin typeface="Arial" pitchFamily="34" charset="0"/>
                <a:cs typeface="Arial" pitchFamily="34" charset="0"/>
              </a:rPr>
              <a:t>.</a:t>
            </a:r>
            <a:br>
              <a:rPr lang="en-US" sz="2400" b="1" dirty="0" smtClean="0">
                <a:solidFill>
                  <a:schemeClr val="bg1"/>
                </a:solidFill>
                <a:latin typeface="Arial" pitchFamily="34" charset="0"/>
                <a:cs typeface="Arial" pitchFamily="34" charset="0"/>
              </a:rPr>
            </a:br>
            <a:r>
              <a:rPr lang="en-US" sz="2400" b="1" dirty="0" err="1" smtClean="0">
                <a:solidFill>
                  <a:schemeClr val="bg1"/>
                </a:solidFill>
                <a:latin typeface="Arial" pitchFamily="34" charset="0"/>
                <a:cs typeface="Arial" pitchFamily="34" charset="0"/>
              </a:rPr>
              <a:t>Rangka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struktur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baja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mesh </a:t>
            </a:r>
            <a:r>
              <a:rPr lang="en-US" sz="2400" b="1" dirty="0" err="1" smtClean="0">
                <a:solidFill>
                  <a:schemeClr val="bg1"/>
                </a:solidFill>
                <a:latin typeface="Arial" pitchFamily="34" charset="0"/>
                <a:cs typeface="Arial" pitchFamily="34" charset="0"/>
              </a:rPr>
              <a:t>logam</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dimana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beton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disemprotkan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Berbentuk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seperti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sebuah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kapal</a:t>
            </a:r>
            <a:r>
              <a:rPr lang="en-US" sz="2400" b="1" dirty="0" smtClean="0">
                <a:solidFill>
                  <a:schemeClr val="bg1"/>
                </a:solidFill>
                <a:latin typeface="Arial" pitchFamily="34" charset="0"/>
                <a:cs typeface="Arial" pitchFamily="34" charset="0"/>
              </a:rPr>
              <a:t> yang </a:t>
            </a:r>
            <a:r>
              <a:rPr lang="en-US" sz="2400" b="1" dirty="0" err="1" smtClean="0">
                <a:solidFill>
                  <a:schemeClr val="bg1"/>
                </a:solidFill>
                <a:latin typeface="Arial" pitchFamily="34" charset="0"/>
                <a:cs typeface="Arial" pitchFamily="34" charset="0"/>
              </a:rPr>
              <a:t>besar</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pic>
        <p:nvPicPr>
          <p:cNvPr id="5" name="Picture 2" descr="D:\viol\Sejarah Perkmb. Ars. 1\250px-RonchampCorbu.jpg"/>
          <p:cNvPicPr>
            <a:picLocks noChangeAspect="1" noChangeArrowheads="1"/>
          </p:cNvPicPr>
          <p:nvPr/>
        </p:nvPicPr>
        <p:blipFill>
          <a:blip r:embed="rId2"/>
          <a:srcRect/>
          <a:stretch>
            <a:fillRect/>
          </a:stretch>
        </p:blipFill>
        <p:spPr bwMode="auto">
          <a:xfrm>
            <a:off x="381000" y="838200"/>
            <a:ext cx="3039894" cy="2286000"/>
          </a:xfrm>
          <a:prstGeom prst="rect">
            <a:avLst/>
          </a:prstGeom>
          <a:ln>
            <a:noFill/>
          </a:ln>
          <a:effectLst>
            <a:outerShdw blurRad="292100" dist="139700" dir="2700000" algn="tl" rotWithShape="0">
              <a:srgbClr val="333333">
                <a:alpha val="65000"/>
              </a:srgbClr>
            </a:outerShdw>
          </a:effectLst>
        </p:spPr>
      </p:pic>
      <p:pic>
        <p:nvPicPr>
          <p:cNvPr id="6" name="Picture 2" descr="C:\Users\Violin\Documents\Bluetooth\Inbox\images (12)_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282" y="3357562"/>
            <a:ext cx="3286148" cy="2825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7" name="Picture 3" descr="C:\Users\Violin\Documents\Bluetooth\Inbox\images (13)_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57620" y="3357562"/>
            <a:ext cx="4525188"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685800"/>
            <a:ext cx="2743200" cy="5638800"/>
            <a:chOff x="457200" y="685800"/>
            <a:chExt cx="2743200" cy="5638800"/>
          </a:xfrm>
        </p:grpSpPr>
        <p:pic>
          <p:nvPicPr>
            <p:cNvPr id="5" name="Picture 2" descr="D:\viol\Sejarah Perkmb. Ars. 1\Notre_Dame_du_Haut_files\cid_1166877323_2_05.jpg"/>
            <p:cNvPicPr>
              <a:picLocks noChangeAspect="1" noChangeArrowheads="1"/>
            </p:cNvPicPr>
            <p:nvPr/>
          </p:nvPicPr>
          <p:blipFill>
            <a:blip r:embed="rId2"/>
            <a:srcRect/>
            <a:stretch>
              <a:fillRect/>
            </a:stretch>
          </p:blipFill>
          <p:spPr bwMode="auto">
            <a:xfrm>
              <a:off x="457200" y="685800"/>
              <a:ext cx="2743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D:\viol\Sejarah Perkmb. Ars. 1\Notre_Dame_du_Haut_files\cid_1166877459_2_13.jpg"/>
            <p:cNvPicPr>
              <a:picLocks noChangeAspect="1" noChangeArrowheads="1"/>
            </p:cNvPicPr>
            <p:nvPr/>
          </p:nvPicPr>
          <p:blipFill>
            <a:blip r:embed="rId3"/>
            <a:srcRect/>
            <a:stretch>
              <a:fillRect/>
            </a:stretch>
          </p:blipFill>
          <p:spPr bwMode="auto">
            <a:xfrm>
              <a:off x="457200" y="3657600"/>
              <a:ext cx="26670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7" name="Rectangle 6"/>
          <p:cNvSpPr/>
          <p:nvPr/>
        </p:nvSpPr>
        <p:spPr>
          <a:xfrm>
            <a:off x="3581400" y="914400"/>
            <a:ext cx="5257800" cy="4893647"/>
          </a:xfrm>
          <a:prstGeom prst="rect">
            <a:avLst/>
          </a:prstGeom>
        </p:spPr>
        <p:txBody>
          <a:bodyPr wrap="square">
            <a:spAutoFit/>
          </a:bodyPr>
          <a:lstStyle/>
          <a:p>
            <a:r>
              <a:rPr lang="en-US" sz="2400" b="1" dirty="0" err="1" smtClean="0">
                <a:solidFill>
                  <a:schemeClr val="bg1"/>
                </a:solidFill>
                <a:latin typeface="Arial" pitchFamily="34" charset="0"/>
                <a:cs typeface="Arial" pitchFamily="34" charset="0"/>
              </a:rPr>
              <a:t>Bagian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utama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struktur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terdiri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dua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membran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beton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dipisahkan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membentuk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sebuah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kerang</a:t>
            </a:r>
            <a:r>
              <a:rPr lang="en-US" sz="2400" b="1" dirty="0" smtClean="0">
                <a:solidFill>
                  <a:schemeClr val="bg1"/>
                </a:solidFill>
                <a:latin typeface="Arial" pitchFamily="34" charset="0"/>
                <a:cs typeface="Arial" pitchFamily="34" charset="0"/>
              </a:rPr>
              <a:t> yang </a:t>
            </a:r>
            <a:r>
              <a:rPr lang="en-US" sz="2400" b="1" dirty="0" err="1" smtClean="0">
                <a:solidFill>
                  <a:schemeClr val="bg1"/>
                </a:solidFill>
                <a:latin typeface="Arial" pitchFamily="34" charset="0"/>
                <a:cs typeface="Arial" pitchFamily="34" charset="0"/>
              </a:rPr>
              <a:t>merupakan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atap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bangunan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ini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kedap</a:t>
            </a:r>
            <a:r>
              <a:rPr lang="en-US" sz="2400" b="1" dirty="0" smtClean="0">
                <a:solidFill>
                  <a:schemeClr val="bg1"/>
                </a:solidFill>
                <a:latin typeface="Arial" pitchFamily="34" charset="0"/>
                <a:cs typeface="Arial" pitchFamily="34" charset="0"/>
              </a:rPr>
              <a:t> air. </a:t>
            </a:r>
          </a:p>
          <a:p>
            <a:endParaRPr lang="en-US" sz="2400" b="1" dirty="0" smtClean="0">
              <a:solidFill>
                <a:schemeClr val="bg1"/>
              </a:solidFill>
              <a:latin typeface="Arial" pitchFamily="34" charset="0"/>
              <a:cs typeface="Arial" pitchFamily="34" charset="0"/>
            </a:endParaRPr>
          </a:p>
          <a:p>
            <a:r>
              <a:rPr lang="en-US" sz="2400" b="1" dirty="0" err="1" smtClean="0">
                <a:solidFill>
                  <a:schemeClr val="bg1"/>
                </a:solidFill>
                <a:latin typeface="Arial" pitchFamily="34" charset="0"/>
                <a:cs typeface="Arial" pitchFamily="34" charset="0"/>
              </a:rPr>
              <a:t>Didukung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oleh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kayu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penopang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pendek</a:t>
            </a:r>
            <a:r>
              <a:rPr lang="en-US" sz="2400" b="1" dirty="0" smtClean="0">
                <a:solidFill>
                  <a:schemeClr val="bg1"/>
                </a:solidFill>
                <a:latin typeface="Arial" pitchFamily="34" charset="0"/>
                <a:cs typeface="Arial" pitchFamily="34" charset="0"/>
              </a:rPr>
              <a:t>, yang </a:t>
            </a:r>
            <a:r>
              <a:rPr lang="en-US" sz="2400" b="1" dirty="0" err="1" smtClean="0">
                <a:solidFill>
                  <a:schemeClr val="bg1"/>
                </a:solidFill>
                <a:latin typeface="Arial" pitchFamily="34" charset="0"/>
                <a:cs typeface="Arial" pitchFamily="34" charset="0"/>
              </a:rPr>
              <a:t>merupakan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bagian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permukaan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vertikal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beton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ditutup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gunite</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samping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itu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penahan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dinding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batu</a:t>
            </a:r>
            <a:r>
              <a:rPr lang="en-US" sz="2400" b="1" dirty="0" smtClean="0">
                <a:solidFill>
                  <a:schemeClr val="bg1"/>
                </a:solidFill>
                <a:latin typeface="Arial" pitchFamily="34" charset="0"/>
                <a:cs typeface="Arial" pitchFamily="34" charset="0"/>
              </a:rPr>
              <a:t> Vosges lama </a:t>
            </a:r>
            <a:r>
              <a:rPr lang="en-US" sz="2400" b="1" dirty="0" err="1" smtClean="0">
                <a:solidFill>
                  <a:schemeClr val="bg1"/>
                </a:solidFill>
                <a:latin typeface="Arial" pitchFamily="34" charset="0"/>
                <a:cs typeface="Arial" pitchFamily="34" charset="0"/>
              </a:rPr>
              <a:t>kapel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sebelumnya</a:t>
            </a:r>
            <a:r>
              <a:rPr lang="en-US" sz="2400" b="1" dirty="0" smtClean="0">
                <a:solidFill>
                  <a:schemeClr val="bg1"/>
                </a:solidFill>
                <a:latin typeface="Arial" pitchFamily="34" charset="0"/>
                <a:cs typeface="Arial" pitchFamily="34" charset="0"/>
              </a:rPr>
              <a:t> </a:t>
            </a:r>
            <a:r>
              <a:rPr lang="id-ID" sz="2400" b="1" dirty="0" smtClean="0">
                <a:solidFill>
                  <a:schemeClr val="bg1"/>
                </a:solidFill>
                <a:latin typeface="Arial" pitchFamily="34" charset="0"/>
                <a:cs typeface="Arial" pitchFamily="34" charset="0"/>
              </a:rPr>
              <a:t> telah </a:t>
            </a:r>
            <a:r>
              <a:rPr lang="en-US" sz="2400" b="1" dirty="0" err="1" smtClean="0">
                <a:solidFill>
                  <a:schemeClr val="bg1"/>
                </a:solidFill>
                <a:latin typeface="Arial" pitchFamily="34" charset="0"/>
                <a:cs typeface="Arial" pitchFamily="34" charset="0"/>
              </a:rPr>
              <a:t>dihancurkan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oleh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bom</a:t>
            </a:r>
            <a:r>
              <a:rPr lang="en-US" sz="2400" b="1" dirty="0" smtClean="0">
                <a:solidFill>
                  <a:schemeClr val="bg1"/>
                </a:solidFill>
                <a:latin typeface="Arial" pitchFamily="34" charset="0"/>
                <a:cs typeface="Arial" pitchFamily="34" charset="0"/>
              </a:rPr>
              <a:t>. </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628" y="2354628"/>
            <a:ext cx="3733800" cy="1569660"/>
          </a:xfrm>
          <a:prstGeom prst="rect">
            <a:avLst/>
          </a:prstGeom>
        </p:spPr>
        <p:txBody>
          <a:bodyPr wrap="square">
            <a:spAutoFit/>
          </a:bodyPr>
          <a:lstStyle/>
          <a:p>
            <a:r>
              <a:rPr lang="en-US" sz="2400" b="1" dirty="0" err="1" smtClean="0">
                <a:solidFill>
                  <a:schemeClr val="bg1"/>
                </a:solidFill>
                <a:latin typeface="Arial" pitchFamily="34" charset="0"/>
                <a:cs typeface="Arial" pitchFamily="34" charset="0"/>
              </a:rPr>
              <a:t>Bagian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atap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kedap</a:t>
            </a:r>
            <a:r>
              <a:rPr lang="en-US" sz="2400" b="1" dirty="0" smtClean="0">
                <a:solidFill>
                  <a:schemeClr val="bg1"/>
                </a:solidFill>
                <a:latin typeface="Arial" pitchFamily="34" charset="0"/>
                <a:cs typeface="Arial" pitchFamily="34" charset="0"/>
              </a:rPr>
              <a:t> air </a:t>
            </a:r>
            <a:r>
              <a:rPr lang="en-US" sz="2400" b="1" dirty="0" err="1" smtClean="0">
                <a:solidFill>
                  <a:schemeClr val="bg1"/>
                </a:solidFill>
                <a:latin typeface="Arial" pitchFamily="34" charset="0"/>
                <a:cs typeface="Arial" pitchFamily="34" charset="0"/>
              </a:rPr>
              <a:t>dipengaruhi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oleh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lapisan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luarnya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dilapisi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alumunium</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pic>
        <p:nvPicPr>
          <p:cNvPr id="5" name="Picture 3" descr="D:\viol\Sejarah Perkmb. Ars. 1\Notre_Dame_du_Haut_files\cid_1166877501_2_15.jpg"/>
          <p:cNvPicPr>
            <a:picLocks noChangeAspect="1" noChangeArrowheads="1"/>
          </p:cNvPicPr>
          <p:nvPr/>
        </p:nvPicPr>
        <p:blipFill>
          <a:blip r:embed="rId2"/>
          <a:srcRect/>
          <a:stretch>
            <a:fillRect/>
          </a:stretch>
        </p:blipFill>
        <p:spPr bwMode="auto">
          <a:xfrm>
            <a:off x="5000628" y="1714488"/>
            <a:ext cx="32004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785794"/>
            <a:ext cx="5643602" cy="954107"/>
          </a:xfrm>
          <a:prstGeom prst="rect">
            <a:avLst/>
          </a:prstGeom>
        </p:spPr>
        <p:txBody>
          <a:bodyPr wrap="square">
            <a:spAutoFit/>
          </a:bodyPr>
          <a:lstStyle/>
          <a:p>
            <a:r>
              <a:rPr lang="id-ID" sz="2800" b="1" dirty="0" smtClean="0">
                <a:solidFill>
                  <a:schemeClr val="bg1"/>
                </a:solidFill>
                <a:latin typeface="Arial" pitchFamily="34" charset="0"/>
                <a:cs typeface="Arial" pitchFamily="34" charset="0"/>
              </a:rPr>
              <a:t>a. </a:t>
            </a:r>
            <a:r>
              <a:rPr lang="id-ID" sz="2800" b="1" dirty="0" smtClean="0">
                <a:solidFill>
                  <a:schemeClr val="bg1"/>
                </a:solidFill>
              </a:rPr>
              <a:t>Fallingwater, Pennsylvania</a:t>
            </a:r>
          </a:p>
          <a:p>
            <a:endParaRPr lang="id-ID" sz="2800" b="1" dirty="0">
              <a:solidFill>
                <a:schemeClr val="bg1"/>
              </a:solidFill>
              <a:latin typeface="Arial" pitchFamily="34" charset="0"/>
              <a:cs typeface="Arial" pitchFamily="34" charset="0"/>
            </a:endParaRPr>
          </a:p>
        </p:txBody>
      </p:sp>
      <p:sp>
        <p:nvSpPr>
          <p:cNvPr id="2053" name="AutoShape 5" descr="https://cdn.britannica.com/63/96663-050-C17E44F5/Fallingwater-Frank-Lloyd-Wright-Mill-Run-Pennsylvania-193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55" name="AutoShape 7" descr="https://cdn.britannica.com/63/96663-050-C17E44F5/Fallingwater-Frank-Lloyd-Wright-Mill-Run-Pennsylvania-193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57" name="Picture 9" descr="D:\viol\New folder\8b31d7bacbc9bbb249ffeb4c2771b3d6.jpg"/>
          <p:cNvPicPr>
            <a:picLocks noChangeAspect="1" noChangeArrowheads="1"/>
          </p:cNvPicPr>
          <p:nvPr/>
        </p:nvPicPr>
        <p:blipFill>
          <a:blip r:embed="rId2"/>
          <a:srcRect/>
          <a:stretch>
            <a:fillRect/>
          </a:stretch>
        </p:blipFill>
        <p:spPr bwMode="auto">
          <a:xfrm>
            <a:off x="5072066" y="1500174"/>
            <a:ext cx="3858963" cy="457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714348" y="1714488"/>
            <a:ext cx="4357718" cy="4154984"/>
          </a:xfrm>
          <a:prstGeom prst="rect">
            <a:avLst/>
          </a:prstGeom>
        </p:spPr>
        <p:txBody>
          <a:bodyPr wrap="square">
            <a:spAutoFit/>
          </a:bodyPr>
          <a:lstStyle/>
          <a:p>
            <a:pPr algn="just"/>
            <a:r>
              <a:rPr lang="id-ID" sz="2400" dirty="0" smtClean="0">
                <a:solidFill>
                  <a:schemeClr val="bg1"/>
                </a:solidFill>
                <a:latin typeface="Arial" pitchFamily="34" charset="0"/>
                <a:cs typeface="Arial" pitchFamily="34" charset="0"/>
              </a:rPr>
              <a:t>Fallingwater, sebuah tempat tinggal akhir pekan di dekat Mill Run, Pennsylvania barat daya, yang dirancang untuk keluarga Kaufmann pada tahun 1935 dan selesai pada tahun 1937. Konstruksi rumah yang berani karena dibangun di atas air terjun dan menjadi salah satu bangunan abad ke-20 yang paling terkenal. </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75608"/>
            <a:ext cx="7315200" cy="1938992"/>
          </a:xfrm>
          <a:prstGeom prst="rect">
            <a:avLst/>
          </a:prstGeom>
        </p:spPr>
        <p:txBody>
          <a:bodyPr wrap="square">
            <a:spAutoFit/>
          </a:bodyPr>
          <a:lstStyle/>
          <a:p>
            <a:pPr algn="just"/>
            <a:r>
              <a:rPr lang="en-US" sz="2400" b="1" dirty="0" err="1" smtClean="0">
                <a:solidFill>
                  <a:schemeClr val="bg1"/>
                </a:solidFill>
                <a:latin typeface="Arial" pitchFamily="34" charset="0"/>
                <a:cs typeface="Arial" pitchFamily="34" charset="0"/>
              </a:rPr>
              <a:t>Pada</a:t>
            </a:r>
            <a:r>
              <a:rPr lang="en-US" sz="2400" b="1" dirty="0" smtClean="0">
                <a:solidFill>
                  <a:schemeClr val="bg1"/>
                </a:solidFill>
                <a:latin typeface="Arial" pitchFamily="34" charset="0"/>
                <a:cs typeface="Arial" pitchFamily="34" charset="0"/>
              </a:rPr>
              <a:t> interior, </a:t>
            </a:r>
            <a:r>
              <a:rPr lang="en-US" sz="2400" b="1" dirty="0" err="1" smtClean="0">
                <a:solidFill>
                  <a:schemeClr val="bg1"/>
                </a:solidFill>
                <a:latin typeface="Arial" pitchFamily="34" charset="0"/>
                <a:cs typeface="Arial" pitchFamily="34" charset="0"/>
              </a:rPr>
              <a:t>ruang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kosong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antara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tembok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atap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serta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lampu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asimetris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bukaan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dinding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berfungsi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untuk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lebih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memperkuat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sifat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ruang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sakral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memperkuat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hubungan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antara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bangunan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lingkungannya</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grpSp>
        <p:nvGrpSpPr>
          <p:cNvPr id="5" name="Group 4"/>
          <p:cNvGrpSpPr/>
          <p:nvPr/>
        </p:nvGrpSpPr>
        <p:grpSpPr>
          <a:xfrm>
            <a:off x="1028700" y="2895600"/>
            <a:ext cx="6819900" cy="3058390"/>
            <a:chOff x="1028700" y="2985655"/>
            <a:chExt cx="6819900" cy="3058390"/>
          </a:xfrm>
        </p:grpSpPr>
        <p:pic>
          <p:nvPicPr>
            <p:cNvPr id="6" name="Picture 4" descr="D:\viol\Sejarah Perkmb. Ars. 1\Notre_Dame_du_Haut_files\cid_1213221729_Ronchamp10.jpg"/>
            <p:cNvPicPr>
              <a:picLocks noChangeAspect="1" noChangeArrowheads="1"/>
            </p:cNvPicPr>
            <p:nvPr/>
          </p:nvPicPr>
          <p:blipFill>
            <a:blip r:embed="rId2"/>
            <a:srcRect/>
            <a:stretch>
              <a:fillRect/>
            </a:stretch>
          </p:blipFill>
          <p:spPr bwMode="auto">
            <a:xfrm>
              <a:off x="1028700" y="3034145"/>
              <a:ext cx="3009900" cy="3009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5" descr="D:\viol\Sejarah Perkmb. Ars. 1\Notre_Dame_du_Haut_files\cid_1213222148_Ronchamp24.jpg"/>
            <p:cNvPicPr>
              <a:picLocks noChangeAspect="1" noChangeArrowheads="1"/>
            </p:cNvPicPr>
            <p:nvPr/>
          </p:nvPicPr>
          <p:blipFill>
            <a:blip r:embed="rId3"/>
            <a:srcRect/>
            <a:stretch>
              <a:fillRect/>
            </a:stretch>
          </p:blipFill>
          <p:spPr bwMode="auto">
            <a:xfrm>
              <a:off x="4800600" y="2985655"/>
              <a:ext cx="30480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7467600" cy="830997"/>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Interior </a:t>
            </a:r>
            <a:r>
              <a:rPr lang="en-US" sz="2400" b="1" dirty="0" err="1" smtClean="0">
                <a:solidFill>
                  <a:schemeClr val="bg1"/>
                </a:solidFill>
                <a:latin typeface="Arial" pitchFamily="34" charset="0"/>
                <a:cs typeface="Arial" pitchFamily="34" charset="0"/>
              </a:rPr>
              <a:t>kapel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sederhana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bangku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sederhana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sisi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selatan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saja</a:t>
            </a:r>
            <a:r>
              <a:rPr lang="en-US" sz="2400" b="1" dirty="0" smtClean="0">
                <a:solidFill>
                  <a:schemeClr val="bg1"/>
                </a:solidFill>
                <a:latin typeface="Arial" pitchFamily="34" charset="0"/>
                <a:cs typeface="Arial" pitchFamily="34" charset="0"/>
              </a:rPr>
              <a:t>. </a:t>
            </a:r>
            <a:endParaRPr lang="en-US" sz="2400" b="1" dirty="0">
              <a:solidFill>
                <a:schemeClr val="bg1"/>
              </a:solidFill>
              <a:latin typeface="Arial" pitchFamily="34" charset="0"/>
              <a:cs typeface="Arial" pitchFamily="34" charset="0"/>
            </a:endParaRPr>
          </a:p>
        </p:txBody>
      </p:sp>
      <p:grpSp>
        <p:nvGrpSpPr>
          <p:cNvPr id="5" name="Group 4"/>
          <p:cNvGrpSpPr/>
          <p:nvPr/>
        </p:nvGrpSpPr>
        <p:grpSpPr>
          <a:xfrm>
            <a:off x="682625" y="1524000"/>
            <a:ext cx="7775575" cy="4724400"/>
            <a:chOff x="533400" y="1524000"/>
            <a:chExt cx="7775575" cy="4724400"/>
          </a:xfrm>
        </p:grpSpPr>
        <p:pic>
          <p:nvPicPr>
            <p:cNvPr id="6" name="Picture 2" descr="D:\viol\Sejarah Perkmb. Ars. 1\Notre_Dame_du_Haut_files\cid_1213222363_Ronchamp30.jpg"/>
            <p:cNvPicPr>
              <a:picLocks noChangeAspect="1" noChangeArrowheads="1"/>
            </p:cNvPicPr>
            <p:nvPr/>
          </p:nvPicPr>
          <p:blipFill>
            <a:blip r:embed="rId2"/>
            <a:srcRect/>
            <a:stretch>
              <a:fillRect/>
            </a:stretch>
          </p:blipFill>
          <p:spPr bwMode="auto">
            <a:xfrm>
              <a:off x="533400" y="1524000"/>
              <a:ext cx="28194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3" descr="D:\viol\Sejarah Perkmb. Ars. 1\Notre_Dame_du_Haut_files\cid_1213222214_Ronchamp25.jpg"/>
            <p:cNvPicPr>
              <a:picLocks noChangeAspect="1" noChangeArrowheads="1"/>
            </p:cNvPicPr>
            <p:nvPr/>
          </p:nvPicPr>
          <p:blipFill>
            <a:blip r:embed="rId3"/>
            <a:srcRect/>
            <a:stretch>
              <a:fillRect/>
            </a:stretch>
          </p:blipFill>
          <p:spPr bwMode="auto">
            <a:xfrm>
              <a:off x="2971800" y="3429000"/>
              <a:ext cx="28194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4" descr="D:\viol\Sejarah Perkmb. Ars. 1\Notre_Dame_du_Haut_files\cid_1213222148_Ronchamp24.jpg"/>
            <p:cNvPicPr>
              <a:picLocks noChangeAspect="1" noChangeArrowheads="1"/>
            </p:cNvPicPr>
            <p:nvPr/>
          </p:nvPicPr>
          <p:blipFill>
            <a:blip r:embed="rId4"/>
            <a:srcRect/>
            <a:stretch>
              <a:fillRect/>
            </a:stretch>
          </p:blipFill>
          <p:spPr bwMode="auto">
            <a:xfrm>
              <a:off x="5486400" y="1600200"/>
              <a:ext cx="2822575" cy="2822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285984" y="1857364"/>
            <a:ext cx="4762500" cy="291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28728" y="785794"/>
            <a:ext cx="6643734" cy="461665"/>
          </a:xfrm>
          <a:prstGeom prst="rect">
            <a:avLst/>
          </a:prstGeom>
          <a:noFill/>
        </p:spPr>
        <p:txBody>
          <a:bodyPr wrap="square" rtlCol="0">
            <a:spAutoFit/>
          </a:bodyPr>
          <a:lstStyle/>
          <a:p>
            <a:r>
              <a:rPr lang="id-ID" sz="2400" b="1" dirty="0" smtClean="0">
                <a:solidFill>
                  <a:schemeClr val="bg1"/>
                </a:solidFill>
                <a:latin typeface="Arial" pitchFamily="34" charset="0"/>
                <a:cs typeface="Arial" pitchFamily="34" charset="0"/>
              </a:rPr>
              <a:t>Karya – karya lain Le Corbusier</a:t>
            </a:r>
            <a:endParaRPr lang="en-US" sz="2400" b="1" dirty="0">
              <a:solidFill>
                <a:schemeClr val="bg1"/>
              </a:solidFill>
              <a:latin typeface="Arial" pitchFamily="34" charset="0"/>
              <a:cs typeface="Arial" pitchFamily="34" charset="0"/>
            </a:endParaRPr>
          </a:p>
        </p:txBody>
      </p:sp>
      <p:sp>
        <p:nvSpPr>
          <p:cNvPr id="6" name="Rectangle 5"/>
          <p:cNvSpPr/>
          <p:nvPr/>
        </p:nvSpPr>
        <p:spPr>
          <a:xfrm>
            <a:off x="1428728" y="5143512"/>
            <a:ext cx="6286529" cy="461665"/>
          </a:xfrm>
          <a:prstGeom prst="rect">
            <a:avLst/>
          </a:prstGeom>
        </p:spPr>
        <p:txBody>
          <a:bodyPr wrap="none">
            <a:spAutoFit/>
          </a:bodyPr>
          <a:lstStyle/>
          <a:p>
            <a:r>
              <a:rPr lang="en-US" sz="2400" b="1" dirty="0" smtClean="0">
                <a:solidFill>
                  <a:schemeClr val="bg1"/>
                </a:solidFill>
                <a:latin typeface="Arial" pitchFamily="34" charset="0"/>
                <a:cs typeface="Arial" pitchFamily="34" charset="0"/>
              </a:rPr>
              <a:t>Villa </a:t>
            </a:r>
            <a:r>
              <a:rPr lang="en-US" sz="2400" b="1" dirty="0" err="1" smtClean="0">
                <a:solidFill>
                  <a:schemeClr val="bg1"/>
                </a:solidFill>
                <a:latin typeface="Arial" pitchFamily="34" charset="0"/>
                <a:cs typeface="Arial" pitchFamily="34" charset="0"/>
              </a:rPr>
              <a:t>Savoye</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Poissy</a:t>
            </a:r>
            <a:r>
              <a:rPr lang="en-US" sz="2400" b="1" dirty="0" smtClean="0">
                <a:solidFill>
                  <a:schemeClr val="bg1"/>
                </a:solidFill>
                <a:latin typeface="Arial" pitchFamily="34" charset="0"/>
                <a:cs typeface="Arial" pitchFamily="34" charset="0"/>
              </a:rPr>
              <a:t>-</a:t>
            </a:r>
            <a:r>
              <a:rPr lang="en-US" sz="2400" b="1" dirty="0" err="1" smtClean="0">
                <a:solidFill>
                  <a:schemeClr val="bg1"/>
                </a:solidFill>
                <a:latin typeface="Arial" pitchFamily="34" charset="0"/>
                <a:cs typeface="Arial" pitchFamily="34" charset="0"/>
              </a:rPr>
              <a:t>sur</a:t>
            </a:r>
            <a:r>
              <a:rPr lang="en-US" sz="2400" b="1" dirty="0" smtClean="0">
                <a:solidFill>
                  <a:schemeClr val="bg1"/>
                </a:solidFill>
                <a:latin typeface="Arial" pitchFamily="34" charset="0"/>
                <a:cs typeface="Arial" pitchFamily="34" charset="0"/>
              </a:rPr>
              <a:t>-Seine, 1929-1930</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viol\New folder\157cf0e1400a82d34900e542d1f03301.jpg"/>
          <p:cNvPicPr>
            <a:picLocks noChangeAspect="1" noChangeArrowheads="1"/>
          </p:cNvPicPr>
          <p:nvPr/>
        </p:nvPicPr>
        <p:blipFill>
          <a:blip r:embed="rId2"/>
          <a:srcRect/>
          <a:stretch>
            <a:fillRect/>
          </a:stretch>
        </p:blipFill>
        <p:spPr bwMode="auto">
          <a:xfrm>
            <a:off x="571472" y="928670"/>
            <a:ext cx="3766601" cy="5040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63" name="Picture 3" descr="D:\viol\New folder\download (11).jpg"/>
          <p:cNvPicPr>
            <a:picLocks noChangeAspect="1" noChangeArrowheads="1"/>
          </p:cNvPicPr>
          <p:nvPr/>
        </p:nvPicPr>
        <p:blipFill>
          <a:blip r:embed="rId3"/>
          <a:srcRect/>
          <a:stretch>
            <a:fillRect/>
          </a:stretch>
        </p:blipFill>
        <p:spPr bwMode="auto">
          <a:xfrm>
            <a:off x="4500562" y="3143248"/>
            <a:ext cx="4291700" cy="2855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643438" y="2428868"/>
            <a:ext cx="4091185" cy="461665"/>
          </a:xfrm>
          <a:prstGeom prst="rect">
            <a:avLst/>
          </a:prstGeom>
        </p:spPr>
        <p:txBody>
          <a:bodyPr wrap="none">
            <a:spAutoFit/>
          </a:bodyPr>
          <a:lstStyle/>
          <a:p>
            <a:r>
              <a:rPr lang="id-ID" sz="2400" dirty="0" smtClean="0">
                <a:solidFill>
                  <a:schemeClr val="bg1"/>
                </a:solidFill>
                <a:latin typeface="Arial" pitchFamily="34" charset="0"/>
                <a:cs typeface="Arial" pitchFamily="34" charset="0"/>
              </a:rPr>
              <a:t>Unité d’habitation (Marseille)</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262706"/>
            <a:ext cx="2521844" cy="523220"/>
          </a:xfrm>
          <a:prstGeom prst="rect">
            <a:avLst/>
          </a:prstGeom>
        </p:spPr>
        <p:txBody>
          <a:bodyPr wrap="none">
            <a:spAutoFit/>
          </a:bodyPr>
          <a:lstStyle/>
          <a:p>
            <a:r>
              <a:rPr lang="id-ID" sz="2800" b="1" dirty="0" smtClean="0">
                <a:solidFill>
                  <a:schemeClr val="bg1"/>
                </a:solidFill>
                <a:latin typeface="Arial" pitchFamily="34" charset="0"/>
                <a:cs typeface="Arial" pitchFamily="34" charset="0"/>
              </a:rPr>
              <a:t>5. Zaha Hadid</a:t>
            </a:r>
            <a:endParaRPr lang="id-ID" sz="2800" b="1" dirty="0">
              <a:solidFill>
                <a:schemeClr val="bg1"/>
              </a:solidFill>
              <a:latin typeface="Arial" pitchFamily="34" charset="0"/>
              <a:cs typeface="Arial" pitchFamily="34" charset="0"/>
            </a:endParaRPr>
          </a:p>
        </p:txBody>
      </p:sp>
      <p:pic>
        <p:nvPicPr>
          <p:cNvPr id="41986" name="Picture 2" descr="D:\viol\New folder\images (6).jpg"/>
          <p:cNvPicPr>
            <a:picLocks noChangeAspect="1" noChangeArrowheads="1"/>
          </p:cNvPicPr>
          <p:nvPr/>
        </p:nvPicPr>
        <p:blipFill>
          <a:blip r:embed="rId2"/>
          <a:srcRect/>
          <a:stretch>
            <a:fillRect/>
          </a:stretch>
        </p:blipFill>
        <p:spPr bwMode="auto">
          <a:xfrm>
            <a:off x="4892675" y="2071678"/>
            <a:ext cx="3501370" cy="3424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42910" y="2500306"/>
            <a:ext cx="4143404" cy="2677656"/>
          </a:xfrm>
          <a:prstGeom prst="rect">
            <a:avLst/>
          </a:prstGeom>
        </p:spPr>
        <p:txBody>
          <a:bodyPr wrap="square">
            <a:spAutoFit/>
          </a:bodyPr>
          <a:lstStyle/>
          <a:p>
            <a:r>
              <a:rPr lang="id-ID" sz="2400" b="1" dirty="0" smtClean="0">
                <a:solidFill>
                  <a:schemeClr val="bg1"/>
                </a:solidFill>
                <a:latin typeface="Arial" pitchFamily="34" charset="0"/>
                <a:cs typeface="Arial" pitchFamily="34" charset="0"/>
              </a:rPr>
              <a:t>Dame Zaha Mohammad Hadid</a:t>
            </a:r>
            <a:r>
              <a:rPr lang="id-ID" sz="2400" dirty="0" smtClean="0">
                <a:solidFill>
                  <a:schemeClr val="bg1"/>
                </a:solidFill>
                <a:latin typeface="Arial" pitchFamily="34" charset="0"/>
                <a:cs typeface="Arial" pitchFamily="34" charset="0"/>
              </a:rPr>
              <a:t>adalah seorang arsitek Britania kelahiran Irak. Ia adalah wanita pertama dan pertama yang meraih Penghargaan Arsitektur Pritzker.</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2143116"/>
            <a:ext cx="2214578" cy="3416320"/>
          </a:xfrm>
          <a:prstGeom prst="rect">
            <a:avLst/>
          </a:prstGeom>
        </p:spPr>
        <p:txBody>
          <a:bodyPr wrap="square">
            <a:spAutoFit/>
          </a:bodyPr>
          <a:lstStyle/>
          <a:p>
            <a:r>
              <a:rPr lang="sv-SE" sz="2400" dirty="0" smtClean="0">
                <a:solidFill>
                  <a:schemeClr val="bg1"/>
                </a:solidFill>
                <a:latin typeface="Arial" pitchFamily="34" charset="0"/>
                <a:cs typeface="Arial" pitchFamily="34" charset="0"/>
              </a:rPr>
              <a:t>Capital Hill Residence adalah sebuah vila yang terletak di sisi utara lereng bukit Barvikha, sebuah kota di barat Moskow</a:t>
            </a:r>
            <a:endParaRPr lang="id-ID" sz="2400" dirty="0">
              <a:solidFill>
                <a:schemeClr val="bg1"/>
              </a:solidFill>
              <a:latin typeface="Arial" pitchFamily="34" charset="0"/>
              <a:cs typeface="Arial" pitchFamily="34" charset="0"/>
            </a:endParaRPr>
          </a:p>
        </p:txBody>
      </p:sp>
      <p:sp>
        <p:nvSpPr>
          <p:cNvPr id="5" name="Rectangle 4"/>
          <p:cNvSpPr/>
          <p:nvPr/>
        </p:nvSpPr>
        <p:spPr>
          <a:xfrm>
            <a:off x="1357290" y="857232"/>
            <a:ext cx="3704860" cy="523220"/>
          </a:xfrm>
          <a:prstGeom prst="rect">
            <a:avLst/>
          </a:prstGeom>
        </p:spPr>
        <p:txBody>
          <a:bodyPr wrap="none">
            <a:spAutoFit/>
          </a:bodyPr>
          <a:lstStyle/>
          <a:p>
            <a:r>
              <a:rPr lang="id-ID" sz="2800" dirty="0" smtClean="0">
                <a:solidFill>
                  <a:schemeClr val="bg1"/>
                </a:solidFill>
                <a:latin typeface="Arial" pitchFamily="34" charset="0"/>
                <a:cs typeface="Arial" pitchFamily="34" charset="0"/>
              </a:rPr>
              <a:t>Capital Hill Residence</a:t>
            </a:r>
            <a:endParaRPr lang="id-ID" sz="2800" dirty="0">
              <a:solidFill>
                <a:schemeClr val="bg1"/>
              </a:solidFill>
              <a:latin typeface="Arial" pitchFamily="34" charset="0"/>
              <a:cs typeface="Arial" pitchFamily="34" charset="0"/>
            </a:endParaRPr>
          </a:p>
        </p:txBody>
      </p:sp>
      <p:pic>
        <p:nvPicPr>
          <p:cNvPr id="51202" name="Picture 2" descr="D:\viol\New folder\capitalhillresidence_imagecourtesyofokogroup_lowres1.jpg"/>
          <p:cNvPicPr>
            <a:picLocks noChangeAspect="1" noChangeArrowheads="1"/>
          </p:cNvPicPr>
          <p:nvPr/>
        </p:nvPicPr>
        <p:blipFill>
          <a:blip r:embed="rId2" cstate="print"/>
          <a:srcRect/>
          <a:stretch>
            <a:fillRect/>
          </a:stretch>
        </p:blipFill>
        <p:spPr bwMode="auto">
          <a:xfrm>
            <a:off x="3714744" y="2143116"/>
            <a:ext cx="4857784" cy="3238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blinds(horizontal)">
                                      <p:cBhvr>
                                        <p:cTn id="10"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viol\New folder\capital-house.jpg"/>
          <p:cNvPicPr>
            <a:picLocks noChangeAspect="1" noChangeArrowheads="1"/>
          </p:cNvPicPr>
          <p:nvPr/>
        </p:nvPicPr>
        <p:blipFill>
          <a:blip r:embed="rId2"/>
          <a:srcRect/>
          <a:stretch>
            <a:fillRect/>
          </a:stretch>
        </p:blipFill>
        <p:spPr bwMode="auto">
          <a:xfrm>
            <a:off x="1142976" y="857232"/>
            <a:ext cx="7283034"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357166"/>
            <a:ext cx="3203121" cy="523220"/>
          </a:xfrm>
          <a:prstGeom prst="rect">
            <a:avLst/>
          </a:prstGeom>
        </p:spPr>
        <p:txBody>
          <a:bodyPr wrap="none">
            <a:spAutoFit/>
          </a:bodyPr>
          <a:lstStyle/>
          <a:p>
            <a:r>
              <a:rPr lang="id-ID" sz="2800" dirty="0" smtClean="0">
                <a:solidFill>
                  <a:schemeClr val="bg1"/>
                </a:solidFill>
                <a:latin typeface="Arial" pitchFamily="34" charset="0"/>
                <a:cs typeface="Arial" pitchFamily="34" charset="0"/>
              </a:rPr>
              <a:t>Al Janoub Stadium</a:t>
            </a:r>
            <a:endParaRPr lang="id-ID" sz="2800" dirty="0">
              <a:solidFill>
                <a:schemeClr val="bg1"/>
              </a:solidFill>
              <a:latin typeface="Arial" pitchFamily="34" charset="0"/>
              <a:cs typeface="Arial" pitchFamily="34" charset="0"/>
            </a:endParaRPr>
          </a:p>
        </p:txBody>
      </p:sp>
      <p:pic>
        <p:nvPicPr>
          <p:cNvPr id="1026" name="Picture 2" descr="D:\viol\New folder\Stadion-Al-Janoub-3-Kompasiana.jpg"/>
          <p:cNvPicPr>
            <a:picLocks noChangeAspect="1" noChangeArrowheads="1"/>
          </p:cNvPicPr>
          <p:nvPr/>
        </p:nvPicPr>
        <p:blipFill>
          <a:blip r:embed="rId2"/>
          <a:srcRect/>
          <a:stretch>
            <a:fillRect/>
          </a:stretch>
        </p:blipFill>
        <p:spPr bwMode="auto">
          <a:xfrm>
            <a:off x="1785918" y="1000108"/>
            <a:ext cx="5500726" cy="3667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85786" y="4286256"/>
            <a:ext cx="8001056" cy="2308324"/>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Stadion Al-Janoub, sebelumnya dikenal sebagai Stadion Al-Wakrah, adalah stadion sepak bola dengan atap yang bisa dibuka di Al-Wakrah, Qatar yang diresmikan pada 16 Mei 2019. Ini adalah stadion kedua dari delapan stadion untuk Piala Dunia FIFA 2022 di Qatar, setelah renovasi Stadion Internasional Khalifa.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84" y="357166"/>
            <a:ext cx="4565673" cy="523220"/>
          </a:xfrm>
          <a:prstGeom prst="rect">
            <a:avLst/>
          </a:prstGeom>
        </p:spPr>
        <p:txBody>
          <a:bodyPr wrap="none">
            <a:spAutoFit/>
          </a:bodyPr>
          <a:lstStyle/>
          <a:p>
            <a:r>
              <a:rPr lang="id-ID" sz="2800" dirty="0" smtClean="0">
                <a:solidFill>
                  <a:schemeClr val="bg1"/>
                </a:solidFill>
                <a:latin typeface="Arial" pitchFamily="34" charset="0"/>
                <a:cs typeface="Arial" pitchFamily="34" charset="0"/>
              </a:rPr>
              <a:t>Plaza Desain Dongdaemun</a:t>
            </a:r>
            <a:endParaRPr lang="id-ID" sz="2800" dirty="0">
              <a:solidFill>
                <a:schemeClr val="bg1"/>
              </a:solidFill>
              <a:latin typeface="Arial" pitchFamily="34" charset="0"/>
              <a:cs typeface="Arial" pitchFamily="34" charset="0"/>
            </a:endParaRPr>
          </a:p>
        </p:txBody>
      </p:sp>
      <p:pic>
        <p:nvPicPr>
          <p:cNvPr id="2050" name="Picture 2" descr="D:\viol\New folder\istockphoto-1208151366-170667a.jpg"/>
          <p:cNvPicPr>
            <a:picLocks noChangeAspect="1" noChangeArrowheads="1"/>
          </p:cNvPicPr>
          <p:nvPr/>
        </p:nvPicPr>
        <p:blipFill>
          <a:blip r:embed="rId2"/>
          <a:srcRect/>
          <a:stretch>
            <a:fillRect/>
          </a:stretch>
        </p:blipFill>
        <p:spPr bwMode="auto">
          <a:xfrm>
            <a:off x="1643042" y="1071546"/>
            <a:ext cx="5500726" cy="3665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57158" y="4643446"/>
            <a:ext cx="8501122" cy="1938992"/>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Dongdaemun Design Plaza, disingkat DDP, adalah landmark pembangunan perkotaan utama di Seoul, Korea Selatan yang dirancang oleh Zaha Hadid dan Samoo, dengan desain neofuturistik khas yang dicirikan oleh "bentuk struktur memanjang yang kuat dan melengkung".</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428604"/>
            <a:ext cx="7358114" cy="1938992"/>
          </a:xfrm>
          <a:prstGeom prst="rect">
            <a:avLst/>
          </a:prstGeom>
        </p:spPr>
        <p:txBody>
          <a:bodyPr wrap="square">
            <a:spAutoFit/>
          </a:bodyPr>
          <a:lstStyle/>
          <a:p>
            <a:pPr algn="just"/>
            <a:r>
              <a:rPr lang="id-ID" sz="2400" dirty="0" smtClean="0">
                <a:solidFill>
                  <a:schemeClr val="bg1"/>
                </a:solidFill>
                <a:latin typeface="Arial" pitchFamily="34" charset="0"/>
                <a:cs typeface="Arial" pitchFamily="34" charset="0"/>
              </a:rPr>
              <a:t>Fallingwater adalah mahakarya Frank tentang arsitektur organik, yang berupaya mengintegrasikan manusia, arsitektur, dan alam secara bersama-sama sehingga masing-masing dapat ditingkatkan melalui hubungan tersebut. </a:t>
            </a:r>
            <a:endParaRPr lang="id-ID" sz="2400" dirty="0">
              <a:solidFill>
                <a:schemeClr val="bg1"/>
              </a:solidFill>
              <a:latin typeface="Arial" pitchFamily="34" charset="0"/>
              <a:cs typeface="Arial" pitchFamily="34" charset="0"/>
            </a:endParaRPr>
          </a:p>
        </p:txBody>
      </p:sp>
      <p:sp>
        <p:nvSpPr>
          <p:cNvPr id="6" name="Rectangle 5"/>
          <p:cNvSpPr/>
          <p:nvPr/>
        </p:nvSpPr>
        <p:spPr>
          <a:xfrm>
            <a:off x="5072066" y="2857496"/>
            <a:ext cx="3643338" cy="2308324"/>
          </a:xfrm>
          <a:prstGeom prst="rect">
            <a:avLst/>
          </a:prstGeom>
        </p:spPr>
        <p:txBody>
          <a:bodyPr wrap="square">
            <a:spAutoFit/>
          </a:bodyPr>
          <a:lstStyle/>
          <a:p>
            <a:pPr algn="just"/>
            <a:r>
              <a:rPr lang="id-ID" sz="2400" dirty="0" smtClean="0">
                <a:solidFill>
                  <a:schemeClr val="bg1"/>
                </a:solidFill>
                <a:latin typeface="Arial" pitchFamily="34" charset="0"/>
                <a:cs typeface="Arial" pitchFamily="34" charset="0"/>
              </a:rPr>
              <a:t>Fallingwater dibuka sebagai museum pada tahun 1964, dengan furnitur-furnitur pilihan Kaufmann dan koleksi karya-karya seni.</a:t>
            </a:r>
            <a:endParaRPr lang="id-ID" sz="2400" dirty="0">
              <a:solidFill>
                <a:schemeClr val="bg1"/>
              </a:solidFill>
              <a:latin typeface="Arial" pitchFamily="34" charset="0"/>
              <a:cs typeface="Arial" pitchFamily="34" charset="0"/>
            </a:endParaRPr>
          </a:p>
        </p:txBody>
      </p:sp>
      <p:pic>
        <p:nvPicPr>
          <p:cNvPr id="18434" name="Picture 2" descr="D:\viol\New folder\download (1).jpg"/>
          <p:cNvPicPr>
            <a:picLocks noChangeAspect="1" noChangeArrowheads="1"/>
          </p:cNvPicPr>
          <p:nvPr/>
        </p:nvPicPr>
        <p:blipFill>
          <a:blip r:embed="rId2"/>
          <a:srcRect/>
          <a:stretch>
            <a:fillRect/>
          </a:stretch>
        </p:blipFill>
        <p:spPr bwMode="auto">
          <a:xfrm>
            <a:off x="428596" y="2786058"/>
            <a:ext cx="4401439"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571480"/>
            <a:ext cx="4876800" cy="461665"/>
          </a:xfrm>
          <a:prstGeom prst="rect">
            <a:avLst/>
          </a:prstGeom>
          <a:noFill/>
        </p:spPr>
        <p:txBody>
          <a:bodyPr wrap="square" rtlCol="0">
            <a:spAutoFit/>
          </a:bodyPr>
          <a:lstStyle/>
          <a:p>
            <a:pPr algn="ctr"/>
            <a:r>
              <a:rPr lang="id-ID" sz="2400" b="1" dirty="0" smtClean="0">
                <a:solidFill>
                  <a:schemeClr val="bg1"/>
                </a:solidFill>
                <a:latin typeface="Arial" pitchFamily="34" charset="0"/>
                <a:cs typeface="Arial" pitchFamily="34" charset="0"/>
              </a:rPr>
              <a:t>b. </a:t>
            </a:r>
            <a:r>
              <a:rPr lang="en-US" sz="2400" b="1" dirty="0" err="1" smtClean="0">
                <a:solidFill>
                  <a:schemeClr val="bg1"/>
                </a:solidFill>
                <a:latin typeface="Arial" pitchFamily="34" charset="0"/>
                <a:cs typeface="Arial" pitchFamily="34" charset="0"/>
              </a:rPr>
              <a:t>Solomom</a:t>
            </a:r>
            <a:r>
              <a:rPr lang="en-US" sz="2400" b="1" dirty="0" smtClean="0">
                <a:solidFill>
                  <a:schemeClr val="bg1"/>
                </a:solidFill>
                <a:latin typeface="Arial" pitchFamily="34" charset="0"/>
                <a:cs typeface="Arial" pitchFamily="34" charset="0"/>
              </a:rPr>
              <a:t> R. Guggenheim</a:t>
            </a:r>
            <a:endParaRPr lang="en-US" sz="2400" b="1" dirty="0">
              <a:solidFill>
                <a:schemeClr val="bg1"/>
              </a:solidFill>
              <a:latin typeface="Arial" pitchFamily="34" charset="0"/>
              <a:cs typeface="Arial" pitchFamily="34" charset="0"/>
            </a:endParaRPr>
          </a:p>
        </p:txBody>
      </p:sp>
      <p:pic>
        <p:nvPicPr>
          <p:cNvPr id="5" name="Picture 2" descr="D:\viol\New Folder\Sejarah Perkmb. Ars. 1\Guggenheim_Museum_files\cid_cr1037_b.jpg"/>
          <p:cNvPicPr>
            <a:picLocks noChangeAspect="1" noChangeArrowheads="1"/>
          </p:cNvPicPr>
          <p:nvPr/>
        </p:nvPicPr>
        <p:blipFill>
          <a:blip r:embed="rId2"/>
          <a:srcRect/>
          <a:stretch>
            <a:fillRect/>
          </a:stretch>
        </p:blipFill>
        <p:spPr bwMode="auto">
          <a:xfrm>
            <a:off x="419072" y="1323980"/>
            <a:ext cx="2667000" cy="2667000"/>
          </a:xfrm>
          <a:prstGeom prst="rect">
            <a:avLst/>
          </a:prstGeom>
          <a:ln>
            <a:noFill/>
          </a:ln>
          <a:effectLst>
            <a:softEdge rad="112500"/>
          </a:effectLst>
        </p:spPr>
      </p:pic>
      <p:pic>
        <p:nvPicPr>
          <p:cNvPr id="6" name="Picture 3" descr="D:\viol\New Folder\Sejarah Perkmb. Ars. 1\Guggenheim_Museum_files\cid_1175899479_03350005.jpg"/>
          <p:cNvPicPr>
            <a:picLocks noChangeAspect="1" noChangeArrowheads="1"/>
          </p:cNvPicPr>
          <p:nvPr/>
        </p:nvPicPr>
        <p:blipFill>
          <a:blip r:embed="rId3"/>
          <a:srcRect/>
          <a:stretch>
            <a:fillRect/>
          </a:stretch>
        </p:blipFill>
        <p:spPr bwMode="auto">
          <a:xfrm>
            <a:off x="5905472" y="1323980"/>
            <a:ext cx="2667000" cy="2667000"/>
          </a:xfrm>
          <a:prstGeom prst="rect">
            <a:avLst/>
          </a:prstGeom>
          <a:ln>
            <a:noFill/>
          </a:ln>
          <a:effectLst>
            <a:softEdge rad="112500"/>
          </a:effectLst>
        </p:spPr>
      </p:pic>
      <p:pic>
        <p:nvPicPr>
          <p:cNvPr id="7" name="Picture 4" descr="D:\viol\New Folder\Sejarah Perkmb. Ars. 1\Guggenheim_Museum_files\cid_cr1030_b.jpg"/>
          <p:cNvPicPr>
            <a:picLocks noChangeAspect="1" noChangeArrowheads="1"/>
          </p:cNvPicPr>
          <p:nvPr/>
        </p:nvPicPr>
        <p:blipFill>
          <a:blip r:embed="rId4"/>
          <a:srcRect/>
          <a:stretch>
            <a:fillRect/>
          </a:stretch>
        </p:blipFill>
        <p:spPr bwMode="auto">
          <a:xfrm>
            <a:off x="3162272" y="1323980"/>
            <a:ext cx="2667000" cy="2667000"/>
          </a:xfrm>
          <a:prstGeom prst="rect">
            <a:avLst/>
          </a:prstGeom>
          <a:ln>
            <a:noFill/>
          </a:ln>
          <a:effectLst>
            <a:softEdge rad="112500"/>
          </a:effectLst>
        </p:spPr>
      </p:pic>
      <p:sp>
        <p:nvSpPr>
          <p:cNvPr id="8" name="Rectangle 7"/>
          <p:cNvSpPr/>
          <p:nvPr/>
        </p:nvSpPr>
        <p:spPr>
          <a:xfrm>
            <a:off x="714348" y="4286256"/>
            <a:ext cx="8153400" cy="1938992"/>
          </a:xfrm>
          <a:prstGeom prst="rect">
            <a:avLst/>
          </a:prstGeom>
        </p:spPr>
        <p:txBody>
          <a:bodyPr wrap="square">
            <a:spAutoFit/>
          </a:bodyPr>
          <a:lstStyle/>
          <a:p>
            <a:pPr algn="just"/>
            <a:r>
              <a:rPr lang="en-US" sz="2400" b="1" dirty="0" smtClean="0">
                <a:solidFill>
                  <a:schemeClr val="bg1"/>
                </a:solidFill>
                <a:latin typeface="Arial" pitchFamily="34" charset="0"/>
                <a:cs typeface="Arial" pitchFamily="34" charset="0"/>
              </a:rPr>
              <a:t>The Solomon R. Guggenheim Museum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New York City, yang </a:t>
            </a:r>
            <a:r>
              <a:rPr lang="en-US" sz="2400" b="1" dirty="0" err="1" smtClean="0">
                <a:solidFill>
                  <a:schemeClr val="bg1"/>
                </a:solidFill>
                <a:latin typeface="Arial" pitchFamily="34" charset="0"/>
                <a:cs typeface="Arial" pitchFamily="34" charset="0"/>
              </a:rPr>
              <a:t>dirancang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oleh</a:t>
            </a:r>
            <a:r>
              <a:rPr lang="en-US" sz="2400" b="1" dirty="0" smtClean="0">
                <a:solidFill>
                  <a:schemeClr val="bg1"/>
                </a:solidFill>
                <a:latin typeface="Arial" pitchFamily="34" charset="0"/>
                <a:cs typeface="Arial" pitchFamily="34" charset="0"/>
              </a:rPr>
              <a:t> Frank Lloyd Wright </a:t>
            </a:r>
            <a:r>
              <a:rPr lang="en-US" sz="2400" b="1" dirty="0" err="1" smtClean="0">
                <a:solidFill>
                  <a:schemeClr val="bg1"/>
                </a:solidFill>
                <a:latin typeface="Arial" pitchFamily="34" charset="0"/>
                <a:cs typeface="Arial" pitchFamily="34" charset="0"/>
              </a:rPr>
              <a:t>merupakan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sebuah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bangunan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bersejarah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nasional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ikon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budaya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resmi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dibuka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setelah</a:t>
            </a:r>
            <a:r>
              <a:rPr lang="en-US" sz="2400" b="1" dirty="0" smtClean="0">
                <a:solidFill>
                  <a:schemeClr val="bg1"/>
                </a:solidFill>
                <a:latin typeface="Arial" pitchFamily="34" charset="0"/>
                <a:cs typeface="Arial" pitchFamily="34" charset="0"/>
              </a:rPr>
              <a:t> 6 </a:t>
            </a:r>
            <a:r>
              <a:rPr lang="en-US" sz="2400" b="1" dirty="0" err="1" smtClean="0">
                <a:solidFill>
                  <a:schemeClr val="bg1"/>
                </a:solidFill>
                <a:latin typeface="Arial" pitchFamily="34" charset="0"/>
                <a:cs typeface="Arial" pitchFamily="34" charset="0"/>
              </a:rPr>
              <a:t>bulan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beliau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meninggal</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dunia</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28" y="571480"/>
            <a:ext cx="6929486" cy="3046988"/>
          </a:xfrm>
          <a:prstGeom prst="rect">
            <a:avLst/>
          </a:prstGeom>
        </p:spPr>
        <p:txBody>
          <a:bodyPr wrap="square">
            <a:spAutoFit/>
          </a:bodyPr>
          <a:lstStyle/>
          <a:p>
            <a:pPr algn="just"/>
            <a:r>
              <a:rPr lang="en-US" sz="2400" b="1" dirty="0" err="1" smtClean="0">
                <a:solidFill>
                  <a:schemeClr val="bg1"/>
                </a:solidFill>
                <a:latin typeface="Arial" pitchFamily="34" charset="0"/>
                <a:cs typeface="Arial" pitchFamily="34" charset="0"/>
              </a:rPr>
              <a:t>Gedung</a:t>
            </a:r>
            <a:r>
              <a:rPr lang="en-US" sz="2400" b="1" dirty="0" smtClean="0">
                <a:solidFill>
                  <a:schemeClr val="bg1"/>
                </a:solidFill>
                <a:latin typeface="Arial" pitchFamily="34" charset="0"/>
                <a:cs typeface="Arial" pitchFamily="34" charset="0"/>
              </a:rPr>
              <a:t> </a:t>
            </a:r>
            <a:r>
              <a:rPr lang="id-ID" sz="2400" b="1" dirty="0" smtClean="0">
                <a:solidFill>
                  <a:schemeClr val="bg1"/>
                </a:solidFill>
                <a:latin typeface="Arial" pitchFamily="34" charset="0"/>
                <a:cs typeface="Arial" pitchFamily="34" charset="0"/>
              </a:rPr>
              <a:t>menyerupai bentuk </a:t>
            </a:r>
            <a:r>
              <a:rPr lang="en-US" sz="2400" b="1" dirty="0" smtClean="0">
                <a:solidFill>
                  <a:schemeClr val="bg1"/>
                </a:solidFill>
                <a:latin typeface="Arial" pitchFamily="34" charset="0"/>
                <a:cs typeface="Arial" pitchFamily="34" charset="0"/>
              </a:rPr>
              <a:t>spiral yang </a:t>
            </a:r>
            <a:r>
              <a:rPr lang="en-US" sz="2400" b="1" dirty="0" err="1" smtClean="0">
                <a:solidFill>
                  <a:schemeClr val="bg1"/>
                </a:solidFill>
                <a:latin typeface="Arial" pitchFamily="34" charset="0"/>
                <a:cs typeface="Arial" pitchFamily="34" charset="0"/>
              </a:rPr>
              <a:t>lembut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hangat</a:t>
            </a:r>
            <a:r>
              <a:rPr lang="en-US" sz="2400" b="1" dirty="0" smtClean="0">
                <a:solidFill>
                  <a:schemeClr val="bg1"/>
                </a:solidFill>
                <a:latin typeface="Arial" pitchFamily="34" charset="0"/>
                <a:cs typeface="Arial" pitchFamily="34" charset="0"/>
              </a:rPr>
              <a:t> </a:t>
            </a:r>
            <a:r>
              <a:rPr lang="id-ID" sz="2400" b="1" dirty="0" smtClean="0">
                <a:solidFill>
                  <a:schemeClr val="bg1"/>
                </a:solidFill>
                <a:latin typeface="Arial" pitchFamily="34" charset="0"/>
                <a:cs typeface="Arial" pitchFamily="34" charset="0"/>
              </a:rPr>
              <a:t>dengan </a:t>
            </a:r>
            <a:r>
              <a:rPr lang="en-US" sz="2400" b="1" dirty="0" err="1" smtClean="0">
                <a:solidFill>
                  <a:schemeClr val="bg1"/>
                </a:solidFill>
                <a:latin typeface="Arial" pitchFamily="34" charset="0"/>
                <a:cs typeface="Arial" pitchFamily="34" charset="0"/>
              </a:rPr>
              <a:t>interiornya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menyerupai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bagian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dalam</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cangkang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laut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Malangnya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ketika</a:t>
            </a:r>
            <a:r>
              <a:rPr lang="en-US" sz="2400" b="1" dirty="0" smtClean="0">
                <a:solidFill>
                  <a:schemeClr val="bg1"/>
                </a:solidFill>
                <a:latin typeface="Arial" pitchFamily="34" charset="0"/>
                <a:cs typeface="Arial" pitchFamily="34" charset="0"/>
              </a:rPr>
              <a:t> museum </a:t>
            </a:r>
            <a:r>
              <a:rPr lang="en-US" sz="2400" b="1" dirty="0" err="1" smtClean="0">
                <a:solidFill>
                  <a:schemeClr val="bg1"/>
                </a:solidFill>
                <a:latin typeface="Arial" pitchFamily="34" charset="0"/>
                <a:cs typeface="Arial" pitchFamily="34" charset="0"/>
              </a:rPr>
              <a:t>itu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telah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dilengkapi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sejumlah</a:t>
            </a:r>
            <a:r>
              <a:rPr lang="en-US" sz="2400" b="1" dirty="0" smtClean="0">
                <a:solidFill>
                  <a:schemeClr val="bg1"/>
                </a:solidFill>
                <a:latin typeface="Arial" pitchFamily="34" charset="0"/>
                <a:cs typeface="Arial" pitchFamily="34" charset="0"/>
              </a:rPr>
              <a:t> detail </a:t>
            </a:r>
            <a:r>
              <a:rPr lang="en-US" sz="2400" b="1" dirty="0" err="1" smtClean="0">
                <a:solidFill>
                  <a:schemeClr val="bg1"/>
                </a:solidFill>
                <a:latin typeface="Arial" pitchFamily="34" charset="0"/>
                <a:cs typeface="Arial" pitchFamily="34" charset="0"/>
              </a:rPr>
              <a:t>penting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d</a:t>
            </a:r>
            <a:r>
              <a:rPr lang="id-ID" sz="2400" b="1" dirty="0" smtClean="0">
                <a:solidFill>
                  <a:schemeClr val="bg1"/>
                </a:solidFill>
                <a:latin typeface="Arial" pitchFamily="34" charset="0"/>
                <a:cs typeface="Arial" pitchFamily="34" charset="0"/>
              </a:rPr>
              <a:t>e</a:t>
            </a:r>
            <a:r>
              <a:rPr lang="en-US" sz="2400" b="1" dirty="0" err="1" smtClean="0">
                <a:solidFill>
                  <a:schemeClr val="bg1"/>
                </a:solidFill>
                <a:latin typeface="Arial" pitchFamily="34" charset="0"/>
                <a:cs typeface="Arial" pitchFamily="34" charset="0"/>
              </a:rPr>
              <a:t>sain</a:t>
            </a:r>
            <a:r>
              <a:rPr lang="en-US" sz="2400" b="1" dirty="0" smtClean="0">
                <a:solidFill>
                  <a:schemeClr val="bg1"/>
                </a:solidFill>
                <a:latin typeface="Arial" pitchFamily="34" charset="0"/>
                <a:cs typeface="Arial" pitchFamily="34" charset="0"/>
              </a:rPr>
              <a:t> Wright </a:t>
            </a:r>
            <a:r>
              <a:rPr lang="en-US" sz="2400" b="1" dirty="0" err="1" smtClean="0">
                <a:solidFill>
                  <a:schemeClr val="bg1"/>
                </a:solidFill>
                <a:latin typeface="Arial" pitchFamily="34" charset="0"/>
                <a:cs typeface="Arial" pitchFamily="34" charset="0"/>
              </a:rPr>
              <a:t>telah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diabaikan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termasuk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hasratnya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bahwa</a:t>
            </a:r>
            <a:r>
              <a:rPr lang="en-US" sz="2400" b="1" dirty="0" smtClean="0">
                <a:solidFill>
                  <a:schemeClr val="bg1"/>
                </a:solidFill>
                <a:latin typeface="Arial" pitchFamily="34" charset="0"/>
                <a:cs typeface="Arial" pitchFamily="34" charset="0"/>
              </a:rPr>
              <a:t> interior </a:t>
            </a:r>
            <a:r>
              <a:rPr lang="en-US" sz="2400" b="1" dirty="0" err="1" smtClean="0">
                <a:solidFill>
                  <a:schemeClr val="bg1"/>
                </a:solidFill>
                <a:latin typeface="Arial" pitchFamily="34" charset="0"/>
                <a:cs typeface="Arial" pitchFamily="34" charset="0"/>
              </a:rPr>
              <a:t>harus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dicat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putih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krem</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pic>
        <p:nvPicPr>
          <p:cNvPr id="6" name="Picture 2" descr="D:\viol\New Folder\Sejarah Perkmb. Ars. 1\Guggenheim_Museum_files\AD Classics  Solomon R. Guggenheim Museum _ Frank Lloyd Wright _ ArchDaily_files\1274157586-interioratrium-125x125.jpg"/>
          <p:cNvPicPr>
            <a:picLocks noChangeAspect="1" noChangeArrowheads="1"/>
          </p:cNvPicPr>
          <p:nvPr/>
        </p:nvPicPr>
        <p:blipFill>
          <a:blip r:embed="rId2"/>
          <a:srcRect/>
          <a:stretch>
            <a:fillRect/>
          </a:stretch>
        </p:blipFill>
        <p:spPr bwMode="auto">
          <a:xfrm>
            <a:off x="1071538" y="3929066"/>
            <a:ext cx="2060083" cy="2060083"/>
          </a:xfrm>
          <a:prstGeom prst="rect">
            <a:avLst/>
          </a:prstGeom>
          <a:ln>
            <a:noFill/>
          </a:ln>
          <a:effectLst>
            <a:outerShdw blurRad="292100" dist="139700" dir="2700000" algn="tl" rotWithShape="0">
              <a:srgbClr val="333333">
                <a:alpha val="65000"/>
              </a:srgbClr>
            </a:outerShdw>
          </a:effectLst>
        </p:spPr>
      </p:pic>
      <p:pic>
        <p:nvPicPr>
          <p:cNvPr id="7" name="Picture 4" descr="D:\viol\New Folder\Sejarah Perkmb. Ars. 1\Guggenheim_Museum_files\AD Classics  Solomon R. Guggenheim Museum _ Frank Lloyd Wright _ ArchDaily_files\1274194057-scott-125x125.jpg"/>
          <p:cNvPicPr>
            <a:picLocks noChangeAspect="1" noChangeArrowheads="1"/>
          </p:cNvPicPr>
          <p:nvPr/>
        </p:nvPicPr>
        <p:blipFill>
          <a:blip r:embed="rId3"/>
          <a:srcRect/>
          <a:stretch>
            <a:fillRect/>
          </a:stretch>
        </p:blipFill>
        <p:spPr bwMode="auto">
          <a:xfrm>
            <a:off x="3286116" y="3929066"/>
            <a:ext cx="2060083" cy="2060083"/>
          </a:xfrm>
          <a:prstGeom prst="rect">
            <a:avLst/>
          </a:prstGeom>
          <a:ln>
            <a:noFill/>
          </a:ln>
          <a:effectLst>
            <a:outerShdw blurRad="292100" dist="139700" dir="2700000" algn="tl" rotWithShape="0">
              <a:srgbClr val="333333">
                <a:alpha val="65000"/>
              </a:srgbClr>
            </a:outerShdw>
          </a:effectLst>
        </p:spPr>
      </p:pic>
      <p:pic>
        <p:nvPicPr>
          <p:cNvPr id="8" name="Picture 5" descr="D:\viol\New Folder\Sejarah Perkmb. Ars. 1\Guggenheim_Museum_files\Solomon_R._Guggenheim_Museum_files\350px-Guggenheim_New_York.jpg"/>
          <p:cNvPicPr>
            <a:picLocks noChangeAspect="1" noChangeArrowheads="1"/>
          </p:cNvPicPr>
          <p:nvPr/>
        </p:nvPicPr>
        <p:blipFill>
          <a:blip r:embed="rId4"/>
          <a:srcRect/>
          <a:stretch>
            <a:fillRect/>
          </a:stretch>
        </p:blipFill>
        <p:spPr bwMode="auto">
          <a:xfrm>
            <a:off x="5429256" y="3929066"/>
            <a:ext cx="3095653" cy="20600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viol\New folder\1507950832location804.jpg"/>
          <p:cNvPicPr>
            <a:picLocks noChangeAspect="1" noChangeArrowheads="1"/>
          </p:cNvPicPr>
          <p:nvPr/>
        </p:nvPicPr>
        <p:blipFill>
          <a:blip r:embed="rId2"/>
          <a:srcRect/>
          <a:stretch>
            <a:fillRect/>
          </a:stretch>
        </p:blipFill>
        <p:spPr bwMode="auto">
          <a:xfrm>
            <a:off x="1357290" y="1142984"/>
            <a:ext cx="6844082"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428604"/>
            <a:ext cx="7929618" cy="1569660"/>
          </a:xfrm>
          <a:prstGeom prst="rect">
            <a:avLst/>
          </a:prstGeom>
        </p:spPr>
        <p:txBody>
          <a:bodyPr wrap="square">
            <a:spAutoFit/>
          </a:bodyPr>
          <a:lstStyle/>
          <a:p>
            <a:r>
              <a:rPr lang="en-US" sz="2400" b="1" dirty="0" err="1" smtClean="0">
                <a:solidFill>
                  <a:schemeClr val="bg1"/>
                </a:solidFill>
                <a:latin typeface="Arial" pitchFamily="34" charset="0"/>
                <a:cs typeface="Arial" pitchFamily="34" charset="0"/>
              </a:rPr>
              <a:t>Secara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garis</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besar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maka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hal-hal</a:t>
            </a:r>
            <a:r>
              <a:rPr lang="en-US" sz="2400" b="1" dirty="0" smtClean="0">
                <a:solidFill>
                  <a:schemeClr val="bg1"/>
                </a:solidFill>
                <a:latin typeface="Arial" pitchFamily="34" charset="0"/>
                <a:cs typeface="Arial" pitchFamily="34" charset="0"/>
              </a:rPr>
              <a:t> yang </a:t>
            </a:r>
            <a:r>
              <a:rPr lang="en-US" sz="2400" b="1" dirty="0" err="1" smtClean="0">
                <a:solidFill>
                  <a:schemeClr val="bg1"/>
                </a:solidFill>
                <a:latin typeface="Arial" pitchFamily="34" charset="0"/>
                <a:cs typeface="Arial" pitchFamily="34" charset="0"/>
              </a:rPr>
              <a:t>mempengaruhi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rancangan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Wright </a:t>
            </a:r>
            <a:r>
              <a:rPr lang="en-US" sz="2400" b="1" dirty="0" err="1" smtClean="0">
                <a:solidFill>
                  <a:schemeClr val="bg1"/>
                </a:solidFill>
                <a:latin typeface="Arial" pitchFamily="34" charset="0"/>
                <a:cs typeface="Arial" pitchFamily="34" charset="0"/>
              </a:rPr>
              <a:t>yaitu</a:t>
            </a:r>
            <a:r>
              <a:rPr lang="en-US" sz="2400" b="1" dirty="0" smtClean="0">
                <a:solidFill>
                  <a:schemeClr val="bg1"/>
                </a:solidFill>
                <a:latin typeface="Arial" pitchFamily="34" charset="0"/>
                <a:cs typeface="Arial" pitchFamily="34" charset="0"/>
              </a:rPr>
              <a:t>:</a:t>
            </a:r>
            <a:endParaRPr lang="id-ID"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
            </a:r>
            <a:br>
              <a:rPr lang="en-US" sz="2400" b="1" dirty="0" smtClean="0">
                <a:solidFill>
                  <a:schemeClr val="bg1"/>
                </a:solidFill>
                <a:latin typeface="Arial" pitchFamily="34" charset="0"/>
                <a:cs typeface="Arial" pitchFamily="34" charset="0"/>
              </a:rPr>
            </a:br>
            <a:endParaRPr lang="id-ID" sz="2400" dirty="0">
              <a:solidFill>
                <a:schemeClr val="bg1"/>
              </a:solidFill>
              <a:latin typeface="Arial" pitchFamily="34" charset="0"/>
              <a:cs typeface="Arial" pitchFamily="34" charset="0"/>
            </a:endParaRPr>
          </a:p>
        </p:txBody>
      </p:sp>
      <p:sp>
        <p:nvSpPr>
          <p:cNvPr id="5" name="Rectangle 4"/>
          <p:cNvSpPr/>
          <p:nvPr/>
        </p:nvSpPr>
        <p:spPr>
          <a:xfrm>
            <a:off x="1000100" y="1785926"/>
            <a:ext cx="7143800" cy="4154984"/>
          </a:xfrm>
          <a:prstGeom prst="rect">
            <a:avLst/>
          </a:prstGeom>
        </p:spPr>
        <p:txBody>
          <a:bodyPr wrap="square">
            <a:spAutoFit/>
          </a:bodyPr>
          <a:lstStyle/>
          <a:p>
            <a:pPr marL="176213" indent="-176213">
              <a:buFont typeface="Wingdings" pitchFamily="2" charset="2"/>
              <a:buChar char="§"/>
            </a:pPr>
            <a:r>
              <a:rPr lang="en-US" sz="2400" b="1" dirty="0" smtClean="0">
                <a:solidFill>
                  <a:schemeClr val="bg1"/>
                </a:solidFill>
                <a:latin typeface="Arial" pitchFamily="34" charset="0"/>
                <a:cs typeface="Arial" pitchFamily="34" charset="0"/>
              </a:rPr>
              <a:t>Louis Sullivan (</a:t>
            </a:r>
            <a:r>
              <a:rPr lang="en-US" sz="2400" b="1" dirty="0" err="1" smtClean="0">
                <a:solidFill>
                  <a:schemeClr val="bg1"/>
                </a:solidFill>
                <a:latin typeface="Arial" pitchFamily="34" charset="0"/>
                <a:cs typeface="Arial" pitchFamily="34" charset="0"/>
              </a:rPr>
              <a:t>pada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arsitektur</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organik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walaupun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kemudian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dikembangkannya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lagi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menjadi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gaya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prierie</a:t>
            </a:r>
            <a:r>
              <a:rPr lang="en-US" sz="2400" b="1" dirty="0" smtClean="0">
                <a:solidFill>
                  <a:schemeClr val="bg1"/>
                </a:solidFill>
                <a:latin typeface="Arial" pitchFamily="34" charset="0"/>
                <a:cs typeface="Arial" pitchFamily="34" charset="0"/>
              </a:rPr>
              <a:t> house)</a:t>
            </a:r>
            <a:endParaRPr lang="id-ID" sz="2400" b="1" dirty="0" smtClean="0">
              <a:solidFill>
                <a:schemeClr val="bg1"/>
              </a:solidFill>
              <a:latin typeface="Arial" pitchFamily="34" charset="0"/>
              <a:cs typeface="Arial" pitchFamily="34" charset="0"/>
            </a:endParaRPr>
          </a:p>
          <a:p>
            <a:pPr marL="176213" indent="-176213"/>
            <a:endParaRPr lang="id-ID" sz="2400" b="1" dirty="0" smtClean="0">
              <a:solidFill>
                <a:schemeClr val="bg1"/>
              </a:solidFill>
              <a:latin typeface="Arial" pitchFamily="34" charset="0"/>
              <a:cs typeface="Arial" pitchFamily="34" charset="0"/>
            </a:endParaRPr>
          </a:p>
          <a:p>
            <a:pPr marL="176213" indent="-176213">
              <a:buFont typeface="Wingdings" pitchFamily="2" charset="2"/>
              <a:buChar char="§"/>
            </a:pPr>
            <a:r>
              <a:rPr lang="en-US" sz="2400" b="1" dirty="0" err="1" smtClean="0">
                <a:solidFill>
                  <a:schemeClr val="bg1"/>
                </a:solidFill>
                <a:latin typeface="Arial" pitchFamily="34" charset="0"/>
                <a:cs typeface="Arial" pitchFamily="34" charset="0"/>
              </a:rPr>
              <a:t>Alam</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terutama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bentuk,warna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pola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dari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tumbuh</a:t>
            </a:r>
            <a:r>
              <a:rPr lang="en-US" sz="2400" b="1" dirty="0" smtClean="0">
                <a:solidFill>
                  <a:schemeClr val="bg1"/>
                </a:solidFill>
                <a:latin typeface="Arial" pitchFamily="34" charset="0"/>
                <a:cs typeface="Arial" pitchFamily="34" charset="0"/>
              </a:rPr>
              <a:t>-</a:t>
            </a:r>
            <a:r>
              <a:rPr lang="en-US" sz="2400" b="1" dirty="0" err="1" smtClean="0">
                <a:solidFill>
                  <a:schemeClr val="bg1"/>
                </a:solidFill>
                <a:latin typeface="Arial" pitchFamily="34" charset="0"/>
                <a:cs typeface="Arial" pitchFamily="34" charset="0"/>
              </a:rPr>
              <a:t>tumbuhan</a:t>
            </a:r>
            <a:r>
              <a:rPr lang="en-US" sz="2400" b="1" dirty="0" smtClean="0">
                <a:solidFill>
                  <a:schemeClr val="bg1"/>
                </a:solidFill>
                <a:latin typeface="Arial" pitchFamily="34" charset="0"/>
                <a:cs typeface="Arial" pitchFamily="34" charset="0"/>
              </a:rPr>
              <a:t>.</a:t>
            </a:r>
            <a:endParaRPr lang="id-ID" sz="2400" b="1" dirty="0" smtClean="0">
              <a:solidFill>
                <a:schemeClr val="bg1"/>
              </a:solidFill>
              <a:latin typeface="Arial" pitchFamily="34" charset="0"/>
              <a:cs typeface="Arial" pitchFamily="34" charset="0"/>
            </a:endParaRPr>
          </a:p>
          <a:p>
            <a:pPr marL="176213" indent="-176213"/>
            <a:endParaRPr lang="id-ID" sz="2400" b="1" dirty="0" smtClean="0">
              <a:solidFill>
                <a:schemeClr val="bg1"/>
              </a:solidFill>
              <a:latin typeface="Arial" pitchFamily="34" charset="0"/>
              <a:cs typeface="Arial" pitchFamily="34" charset="0"/>
            </a:endParaRPr>
          </a:p>
          <a:p>
            <a:pPr marL="176213" indent="-176213">
              <a:buFont typeface="Wingdings" pitchFamily="2" charset="2"/>
              <a:buChar char="§"/>
            </a:pPr>
            <a:r>
              <a:rPr lang="en-US" sz="2400" b="1" dirty="0" err="1" smtClean="0">
                <a:solidFill>
                  <a:schemeClr val="bg1"/>
                </a:solidFill>
                <a:latin typeface="Arial" pitchFamily="34" charset="0"/>
                <a:cs typeface="Arial" pitchFamily="34" charset="0"/>
              </a:rPr>
              <a:t>Seni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bangunan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Jepang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ketika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melihat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replika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Kolumbia</a:t>
            </a:r>
            <a:r>
              <a:rPr lang="en-US" sz="2400" b="1" dirty="0" smtClean="0">
                <a:solidFill>
                  <a:schemeClr val="bg1"/>
                </a:solidFill>
                <a:latin typeface="Arial" pitchFamily="34" charset="0"/>
                <a:cs typeface="Arial" pitchFamily="34" charset="0"/>
              </a:rPr>
              <a:t> Exposition (1893) </a:t>
            </a:r>
            <a:r>
              <a:rPr lang="en-US" sz="2400" b="1" dirty="0" err="1" smtClean="0">
                <a:solidFill>
                  <a:schemeClr val="bg1"/>
                </a:solidFill>
                <a:latin typeface="Arial" pitchFamily="34" charset="0"/>
                <a:cs typeface="Arial" pitchFamily="34" charset="0"/>
              </a:rPr>
              <a:t>di</a:t>
            </a:r>
            <a:r>
              <a:rPr lang="en-US" sz="2400" b="1" dirty="0" smtClean="0">
                <a:solidFill>
                  <a:schemeClr val="bg1"/>
                </a:solidFill>
                <a:latin typeface="Arial" pitchFamily="34" charset="0"/>
                <a:cs typeface="Arial" pitchFamily="34" charset="0"/>
              </a:rPr>
              <a:t> Chicago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juga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selama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perjalanannya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ke</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Jepang</a:t>
            </a:r>
            <a:r>
              <a:rPr lang="en-US" sz="2400" b="1" dirty="0" smtClean="0">
                <a:solidFill>
                  <a:schemeClr val="bg1"/>
                </a:solidFill>
                <a:latin typeface="Arial" pitchFamily="34" charset="0"/>
                <a:cs typeface="Arial" pitchFamily="34" charset="0"/>
              </a:rPr>
              <a:t>)</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1785926"/>
            <a:ext cx="7072362" cy="2677656"/>
          </a:xfrm>
          <a:prstGeom prst="rect">
            <a:avLst/>
          </a:prstGeom>
        </p:spPr>
        <p:txBody>
          <a:bodyPr wrap="square">
            <a:spAutoFit/>
          </a:bodyPr>
          <a:lstStyle/>
          <a:p>
            <a:pPr marL="176213" indent="-176213">
              <a:buFont typeface="Wingdings" pitchFamily="2" charset="2"/>
              <a:buChar char="§"/>
            </a:pPr>
            <a:r>
              <a:rPr lang="id-ID" sz="2400" b="1" dirty="0" err="1" smtClean="0">
                <a:solidFill>
                  <a:schemeClr val="bg1"/>
                </a:solidFill>
                <a:latin typeface="Arial" pitchFamily="34" charset="0"/>
                <a:cs typeface="Arial" pitchFamily="34" charset="0"/>
              </a:rPr>
              <a:t>B</a:t>
            </a:r>
            <a:r>
              <a:rPr lang="en-US" sz="2400" b="1" dirty="0" err="1" smtClean="0">
                <a:solidFill>
                  <a:schemeClr val="bg1"/>
                </a:solidFill>
                <a:latin typeface="Arial" pitchFamily="34" charset="0"/>
                <a:cs typeface="Arial" pitchFamily="34" charset="0"/>
              </a:rPr>
              <a:t>lok</a:t>
            </a:r>
            <a:r>
              <a:rPr lang="en-US" sz="2400" b="1" dirty="0" smtClean="0">
                <a:solidFill>
                  <a:schemeClr val="bg1"/>
                </a:solidFill>
                <a:latin typeface="Arial" pitchFamily="34" charset="0"/>
                <a:cs typeface="Arial" pitchFamily="34" charset="0"/>
              </a:rPr>
              <a:t> Frobel (</a:t>
            </a:r>
            <a:r>
              <a:rPr lang="en-US" sz="2400" b="1" dirty="0" err="1" smtClean="0">
                <a:solidFill>
                  <a:schemeClr val="bg1"/>
                </a:solidFill>
                <a:latin typeface="Arial" pitchFamily="34" charset="0"/>
                <a:cs typeface="Arial" pitchFamily="34" charset="0"/>
              </a:rPr>
              <a:t>ketika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bermain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dengan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bentuk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geometri</a:t>
            </a:r>
            <a:r>
              <a:rPr lang="en-US" sz="2400" b="1" dirty="0" smtClean="0">
                <a:solidFill>
                  <a:schemeClr val="bg1"/>
                </a:solidFill>
                <a:latin typeface="Arial" pitchFamily="34" charset="0"/>
                <a:cs typeface="Arial" pitchFamily="34" charset="0"/>
              </a:rPr>
              <a:t> yang </a:t>
            </a:r>
            <a:r>
              <a:rPr lang="en-US" sz="2400" b="1" dirty="0" err="1" smtClean="0">
                <a:solidFill>
                  <a:schemeClr val="bg1"/>
                </a:solidFill>
                <a:latin typeface="Arial" pitchFamily="34" charset="0"/>
                <a:cs typeface="Arial" pitchFamily="34" charset="0"/>
              </a:rPr>
              <a:t>disusun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menjadi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beberapa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kombinasi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sehingga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membentuk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tiga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dimensi</a:t>
            </a:r>
            <a:r>
              <a:rPr lang="en-US" sz="2400" b="1" dirty="0" smtClean="0">
                <a:solidFill>
                  <a:schemeClr val="bg1"/>
                </a:solidFill>
                <a:latin typeface="Arial" pitchFamily="34" charset="0"/>
                <a:cs typeface="Arial" pitchFamily="34" charset="0"/>
              </a:rPr>
              <a:t>)</a:t>
            </a:r>
            <a:endParaRPr lang="id-ID" sz="2400" b="1" dirty="0" smtClean="0">
              <a:solidFill>
                <a:schemeClr val="bg1"/>
              </a:solidFill>
              <a:latin typeface="Arial" pitchFamily="34" charset="0"/>
              <a:cs typeface="Arial" pitchFamily="34" charset="0"/>
            </a:endParaRPr>
          </a:p>
          <a:p>
            <a:pPr marL="176213" indent="-176213">
              <a:buFont typeface="Wingdings" pitchFamily="2" charset="2"/>
              <a:buChar char="§"/>
            </a:pPr>
            <a:endParaRPr lang="id-ID" sz="2400" b="1" dirty="0" smtClean="0">
              <a:solidFill>
                <a:schemeClr val="bg1"/>
              </a:solidFill>
              <a:latin typeface="Arial" pitchFamily="34" charset="0"/>
              <a:cs typeface="Arial" pitchFamily="34" charset="0"/>
            </a:endParaRPr>
          </a:p>
          <a:p>
            <a:pPr marL="176213" indent="-176213">
              <a:buFont typeface="Wingdings" pitchFamily="2" charset="2"/>
              <a:buChar char="§"/>
            </a:pPr>
            <a:r>
              <a:rPr lang="id-ID" sz="2400" b="1" dirty="0" err="1" smtClean="0">
                <a:solidFill>
                  <a:schemeClr val="bg1"/>
                </a:solidFill>
                <a:latin typeface="Arial" pitchFamily="34" charset="0"/>
                <a:cs typeface="Arial" pitchFamily="34" charset="0"/>
              </a:rPr>
              <a:t>L</a:t>
            </a:r>
            <a:r>
              <a:rPr lang="en-US" sz="2400" b="1" dirty="0" err="1" smtClean="0">
                <a:solidFill>
                  <a:schemeClr val="bg1"/>
                </a:solidFill>
                <a:latin typeface="Arial" pitchFamily="34" charset="0"/>
                <a:cs typeface="Arial" pitchFamily="34" charset="0"/>
              </a:rPr>
              <a:t>ainnya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adalah</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pada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diri</a:t>
            </a:r>
            <a:r>
              <a:rPr lang="en-US" sz="2400" b="1" dirty="0" smtClean="0">
                <a:solidFill>
                  <a:schemeClr val="bg1"/>
                </a:solidFill>
                <a:latin typeface="Arial" pitchFamily="34" charset="0"/>
                <a:cs typeface="Arial" pitchFamily="34" charset="0"/>
              </a:rPr>
              <a:t> Wiener </a:t>
            </a:r>
            <a:r>
              <a:rPr lang="en-US" sz="2400" b="1" dirty="0" err="1" smtClean="0">
                <a:solidFill>
                  <a:schemeClr val="bg1"/>
                </a:solidFill>
                <a:latin typeface="Arial" pitchFamily="34" charset="0"/>
                <a:cs typeface="Arial" pitchFamily="34" charset="0"/>
              </a:rPr>
              <a:t>dan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musik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terutama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komposer</a:t>
            </a:r>
            <a:r>
              <a:rPr lang="en-US" sz="2400" b="1" dirty="0" smtClean="0">
                <a:solidFill>
                  <a:schemeClr val="bg1"/>
                </a:solidFill>
                <a:latin typeface="Arial" pitchFamily="34" charset="0"/>
                <a:cs typeface="Arial" pitchFamily="34" charset="0"/>
              </a:rPr>
              <a:t> Ludwig van Beethoven)</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968</Words>
  <Application>Microsoft Office PowerPoint</Application>
  <PresentationFormat>On-screen Show (4:3)</PresentationFormat>
  <Paragraphs>67</Paragraphs>
  <Slides>38</Slides>
  <Notes>1</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TEKNISI</dc:creator>
  <cp:lastModifiedBy>ACER</cp:lastModifiedBy>
  <cp:revision>135</cp:revision>
  <dcterms:created xsi:type="dcterms:W3CDTF">2011-03-18T02:48:47Z</dcterms:created>
  <dcterms:modified xsi:type="dcterms:W3CDTF">2022-12-06T11:10:43Z</dcterms:modified>
</cp:coreProperties>
</file>